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17"/>
  </p:notesMasterIdLst>
  <p:handoutMasterIdLst>
    <p:handoutMasterId r:id="rId18"/>
  </p:handoutMasterIdLst>
  <p:sldIdLst>
    <p:sldId id="331" r:id="rId2"/>
    <p:sldId id="338" r:id="rId3"/>
    <p:sldId id="339" r:id="rId4"/>
    <p:sldId id="340" r:id="rId5"/>
    <p:sldId id="337" r:id="rId6"/>
    <p:sldId id="333" r:id="rId7"/>
    <p:sldId id="334" r:id="rId8"/>
    <p:sldId id="332" r:id="rId9"/>
    <p:sldId id="336" r:id="rId10"/>
    <p:sldId id="335" r:id="rId11"/>
    <p:sldId id="343" r:id="rId12"/>
    <p:sldId id="341" r:id="rId13"/>
    <p:sldId id="345" r:id="rId14"/>
    <p:sldId id="346" r:id="rId15"/>
    <p:sldId id="330" r:id="rId16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38"/>
            <p14:sldId id="339"/>
            <p14:sldId id="340"/>
            <p14:sldId id="337"/>
            <p14:sldId id="333"/>
            <p14:sldId id="334"/>
            <p14:sldId id="332"/>
            <p14:sldId id="336"/>
            <p14:sldId id="335"/>
            <p14:sldId id="343"/>
            <p14:sldId id="341"/>
            <p14:sldId id="345"/>
            <p14:sldId id="346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0C"/>
    <a:srgbClr val="EF5B00"/>
    <a:srgbClr val="FFFFFF"/>
    <a:srgbClr val="FF4349"/>
    <a:srgbClr val="010000"/>
    <a:srgbClr val="808080"/>
    <a:srgbClr val="000000"/>
    <a:srgbClr val="FDCA00"/>
    <a:srgbClr val="C50006"/>
    <a:srgbClr val="7C2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7"/>
    <p:restoredTop sz="91969" autoAdjust="0"/>
  </p:normalViewPr>
  <p:slideViewPr>
    <p:cSldViewPr snapToObjects="1">
      <p:cViewPr>
        <p:scale>
          <a:sx n="100" d="100"/>
          <a:sy n="100" d="100"/>
        </p:scale>
        <p:origin x="1648" y="328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1969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488" marR="0" lvl="0" indent="-904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Therefore</a:t>
            </a:r>
            <a:r>
              <a:rPr lang="en-US" baseline="0" dirty="0" smtClean="0"/>
              <a:t> </a:t>
            </a:r>
            <a:r>
              <a:rPr lang="en-US" dirty="0" smtClean="0"/>
              <a:t>we</a:t>
            </a:r>
            <a:r>
              <a:rPr lang="en-US" baseline="0" dirty="0" smtClean="0"/>
              <a:t> use CDI</a:t>
            </a:r>
            <a:r>
              <a:rPr lang="mr-IN" baseline="0" dirty="0" smtClean="0"/>
              <a:t>…</a:t>
            </a:r>
            <a:r>
              <a:rPr lang="en-US" baseline="0" dirty="0" smtClean="0"/>
              <a:t> and specifically </a:t>
            </a:r>
            <a:r>
              <a:rPr lang="en-US" baseline="0" dirty="0" err="1" smtClean="0"/>
              <a:t>ptychography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40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help the</a:t>
            </a:r>
            <a:r>
              <a:rPr lang="en-US" baseline="0" dirty="0" smtClean="0"/>
              <a:t> defect visualization we can threshold and </a:t>
            </a:r>
            <a:r>
              <a:rPr lang="en-US" baseline="0" dirty="0" err="1" smtClean="0"/>
              <a:t>binarize</a:t>
            </a:r>
            <a:r>
              <a:rPr lang="en-US" baseline="0" dirty="0" smtClean="0"/>
              <a:t> the images.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64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46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1100" b="1" i="0" kern="0" spc="30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Folientitel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image" Target="../media/image18.tif"/><Relationship Id="rId6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90800"/>
          </a:xfrm>
        </p:spPr>
        <p:txBody>
          <a:bodyPr/>
          <a:lstStyle/>
          <a:p>
            <a:r>
              <a:rPr lang="en-GB" dirty="0"/>
              <a:t>Actinic inspection of programmed </a:t>
            </a:r>
            <a:r>
              <a:rPr lang="en-GB" dirty="0" smtClean="0"/>
              <a:t>defects on </a:t>
            </a:r>
            <a:r>
              <a:rPr lang="en-GB" dirty="0"/>
              <a:t>arbitrary patterns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88" y="3886200"/>
            <a:ext cx="7969249" cy="618320"/>
          </a:xfrm>
        </p:spPr>
        <p:txBody>
          <a:bodyPr/>
          <a:lstStyle/>
          <a:p>
            <a:r>
              <a:rPr lang="en-GB" dirty="0" smtClean="0"/>
              <a:t>Iacopo Mochi, Patrick </a:t>
            </a:r>
            <a:r>
              <a:rPr lang="en-GB" dirty="0" err="1" smtClean="0"/>
              <a:t>Helfenstein</a:t>
            </a:r>
            <a:r>
              <a:rPr lang="en-GB" dirty="0" smtClean="0"/>
              <a:t>, </a:t>
            </a:r>
            <a:r>
              <a:rPr lang="en-GB" dirty="0" err="1" smtClean="0"/>
              <a:t>Rajendran</a:t>
            </a:r>
            <a:r>
              <a:rPr lang="en-GB" dirty="0" smtClean="0"/>
              <a:t> Rajeev, Sara Fernandez, </a:t>
            </a:r>
            <a:r>
              <a:rPr lang="en-GB" dirty="0" err="1" smtClean="0"/>
              <a:t>Dimitrios</a:t>
            </a:r>
            <a:r>
              <a:rPr lang="en-GB" dirty="0" smtClean="0"/>
              <a:t> </a:t>
            </a:r>
            <a:r>
              <a:rPr lang="en-GB" dirty="0" err="1" smtClean="0"/>
              <a:t>Kazazis</a:t>
            </a:r>
            <a:r>
              <a:rPr lang="en-GB" dirty="0"/>
              <a:t>, </a:t>
            </a:r>
            <a:r>
              <a:rPr lang="en-GB" dirty="0" err="1"/>
              <a:t>Shusuke</a:t>
            </a:r>
            <a:r>
              <a:rPr lang="en-GB" dirty="0"/>
              <a:t> </a:t>
            </a:r>
            <a:r>
              <a:rPr lang="en-GB" dirty="0" err="1" smtClean="0"/>
              <a:t>Yoshitake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dirty="0" err="1" smtClean="0"/>
              <a:t>Yasin</a:t>
            </a:r>
            <a:r>
              <a:rPr lang="en-GB" dirty="0" smtClean="0"/>
              <a:t> </a:t>
            </a:r>
            <a:r>
              <a:rPr lang="en-GB" dirty="0" err="1" smtClean="0"/>
              <a:t>Ekinci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6000" r="16174" b="5675"/>
          <a:stretch/>
        </p:blipFill>
        <p:spPr>
          <a:xfrm>
            <a:off x="370846" y="2743241"/>
            <a:ext cx="3412707" cy="342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6001" r="17140" b="5999"/>
          <a:stretch/>
        </p:blipFill>
        <p:spPr>
          <a:xfrm>
            <a:off x="382772" y="2743200"/>
            <a:ext cx="3351028" cy="342895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181" r="10526" b="5263"/>
          <a:stretch/>
        </p:blipFill>
        <p:spPr>
          <a:xfrm>
            <a:off x="4692976" y="2743200"/>
            <a:ext cx="3989747" cy="34203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5882" r="11765" b="5882"/>
          <a:stretch/>
        </p:blipFill>
        <p:spPr>
          <a:xfrm>
            <a:off x="4866492" y="2713109"/>
            <a:ext cx="3915562" cy="3450488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1905000" y="291600"/>
            <a:ext cx="7239000" cy="508500"/>
          </a:xfrm>
        </p:spPr>
        <p:txBody>
          <a:bodyPr/>
          <a:lstStyle/>
          <a:p>
            <a:r>
              <a:rPr lang="en-US" dirty="0" smtClean="0"/>
              <a:t>A practical approach: die to database inspection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6114435"/>
            <a:ext cx="32004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6128092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447800"/>
            <a:ext cx="74676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Comparison between reconstructed image and mask design.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200×200 nm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 extrusion defect.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823" y="2990215"/>
            <a:ext cx="3886200" cy="2819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Apply spatial frequency filter to reticle design.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Calculate the best fitting affine transformation matrix.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Align and compare the images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458106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Mask layout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2458106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smtClean="0">
                <a:latin typeface="+mn-lt"/>
                <a:cs typeface="Franklin Gothic Book"/>
              </a:rPr>
              <a:t>Ideal mask image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2458106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Reconstructed amplitude 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9200" y="2458106"/>
            <a:ext cx="3200400" cy="2850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Defect map</a:t>
            </a:r>
          </a:p>
        </p:txBody>
      </p:sp>
    </p:spTree>
    <p:extLst>
      <p:ext uri="{BB962C8B-B14F-4D97-AF65-F5344CB8AC3E}">
        <p14:creationId xmlns:p14="http://schemas.microsoft.com/office/powerpoint/2010/main" val="1856583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1022E-16 L 0.48333 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4" grpId="0"/>
      <p:bldP spid="14" grpId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to the resolution limit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501" t="17666" r="5000" b="19247"/>
          <a:stretch/>
        </p:blipFill>
        <p:spPr>
          <a:xfrm>
            <a:off x="762000" y="2444200"/>
            <a:ext cx="8449056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2500" t="14335" r="8333" b="19430"/>
          <a:stretch/>
        </p:blipFill>
        <p:spPr>
          <a:xfrm>
            <a:off x="778823" y="2368000"/>
            <a:ext cx="8074269" cy="2209800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 bwMode="auto">
          <a:xfrm>
            <a:off x="27432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Frame 12"/>
          <p:cNvSpPr/>
          <p:nvPr/>
        </p:nvSpPr>
        <p:spPr bwMode="auto">
          <a:xfrm>
            <a:off x="7620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Frame 13"/>
          <p:cNvSpPr/>
          <p:nvPr/>
        </p:nvSpPr>
        <p:spPr bwMode="auto">
          <a:xfrm>
            <a:off x="47244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rame 14"/>
          <p:cNvSpPr/>
          <p:nvPr/>
        </p:nvSpPr>
        <p:spPr bwMode="auto">
          <a:xfrm>
            <a:off x="6705600" y="2444200"/>
            <a:ext cx="2057400" cy="2057400"/>
          </a:xfrm>
          <a:prstGeom prst="frame">
            <a:avLst>
              <a:gd name="adj1" fmla="val 4419"/>
            </a:avLst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Notched Right Arrow 15"/>
          <p:cNvSpPr/>
          <p:nvPr/>
        </p:nvSpPr>
        <p:spPr bwMode="auto">
          <a:xfrm>
            <a:off x="5317175" y="3382350"/>
            <a:ext cx="381000" cy="15240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Notched Right Arrow 16"/>
          <p:cNvSpPr/>
          <p:nvPr/>
        </p:nvSpPr>
        <p:spPr bwMode="auto">
          <a:xfrm>
            <a:off x="7303325" y="3399175"/>
            <a:ext cx="381000" cy="152400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49" y="4654000"/>
            <a:ext cx="1969051" cy="1476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675413"/>
            <a:ext cx="1940500" cy="14553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899" y="4702865"/>
            <a:ext cx="1942551" cy="14569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847" y="4702865"/>
            <a:ext cx="1942551" cy="1456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059" y="4654000"/>
            <a:ext cx="1969049" cy="14767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367" y="4675413"/>
            <a:ext cx="2003449" cy="15025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9130" y="4681748"/>
            <a:ext cx="2003870" cy="15029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2561" y="4680641"/>
            <a:ext cx="1961139" cy="14708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78823" y="2161634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+mn-lt"/>
                <a:cs typeface="Franklin Gothic Book"/>
              </a:rPr>
              <a:t>200 nm </a:t>
            </a:r>
            <a:r>
              <a:rPr lang="mr-IN" kern="1000" spc="30" dirty="0" smtClean="0">
                <a:latin typeface="+mn-lt"/>
                <a:cs typeface="Franklin Gothic Book"/>
              </a:rPr>
              <a:t>–</a:t>
            </a:r>
            <a:r>
              <a:rPr lang="en-US" kern="1000" spc="30" dirty="0" smtClean="0">
                <a:latin typeface="+mn-lt"/>
                <a:cs typeface="Franklin Gothic Book"/>
              </a:rPr>
              <a:t> SNR 7.3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88431" y="2161634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+mn-lt"/>
                <a:cs typeface="Franklin Gothic Book"/>
              </a:rPr>
              <a:t>150 nm 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 SNR </a:t>
            </a:r>
            <a:r>
              <a:rPr lang="en-US" kern="1000" spc="30" dirty="0" smtClean="0">
                <a:latin typeface="+mn-lt"/>
                <a:cs typeface="Franklin Gothic Book"/>
              </a:rPr>
              <a:t>6.2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69096" y="2170745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+mn-lt"/>
                <a:cs typeface="Franklin Gothic Book"/>
              </a:rPr>
              <a:t>100 nm 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 SNR </a:t>
            </a:r>
            <a:r>
              <a:rPr lang="en-US" kern="1000" spc="30" dirty="0" smtClean="0">
                <a:latin typeface="+mn-lt"/>
                <a:cs typeface="Franklin Gothic Book"/>
              </a:rPr>
              <a:t>5.2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49761" y="2171923"/>
            <a:ext cx="1964377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b="1" kern="1000" spc="30" dirty="0" smtClean="0">
                <a:latin typeface="+mn-lt"/>
                <a:cs typeface="Franklin Gothic Book"/>
              </a:rPr>
              <a:t>50 nm</a:t>
            </a:r>
            <a:r>
              <a:rPr lang="en-US" kern="1000" spc="30" dirty="0" smtClean="0">
                <a:latin typeface="+mn-lt"/>
                <a:cs typeface="Franklin Gothic Book"/>
              </a:rPr>
              <a:t> </a:t>
            </a:r>
            <a:r>
              <a:rPr lang="mr-IN" kern="1000" spc="30" dirty="0">
                <a:latin typeface="+mn-lt"/>
                <a:cs typeface="Franklin Gothic Book"/>
              </a:rPr>
              <a:t>–</a:t>
            </a:r>
            <a:r>
              <a:rPr lang="en-US" kern="1000" spc="30" dirty="0">
                <a:latin typeface="+mn-lt"/>
                <a:cs typeface="Franklin Gothic Book"/>
              </a:rPr>
              <a:t> SNR </a:t>
            </a:r>
            <a:r>
              <a:rPr lang="en-US" kern="1000" spc="30" dirty="0" smtClean="0">
                <a:latin typeface="+mn-lt"/>
                <a:cs typeface="Franklin Gothic Book"/>
              </a:rPr>
              <a:t>6.5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0083" y="6134100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41950" y="6134100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22502" y="6130787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55622" y="6130787"/>
            <a:ext cx="11430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431" y="1417976"/>
            <a:ext cx="6660369" cy="61859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Defects down to 50 nm (on mask) are detected with a significant SNR.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The current resolution limit of RESCAN is 34 nm.</a:t>
            </a:r>
          </a:p>
        </p:txBody>
      </p:sp>
    </p:spTree>
    <p:extLst>
      <p:ext uri="{BB962C8B-B14F-4D97-AF65-F5344CB8AC3E}">
        <p14:creationId xmlns:p14="http://schemas.microsoft.com/office/powerpoint/2010/main" val="1223488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  <p:bldP spid="36" grpId="0"/>
      <p:bldP spid="36" grpId="1"/>
      <p:bldP spid="3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upgrades and roadmap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8" t="3155" r="16398" b="17967"/>
          <a:stretch/>
        </p:blipFill>
        <p:spPr>
          <a:xfrm>
            <a:off x="1056876" y="1887207"/>
            <a:ext cx="3039660" cy="2517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497755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99644" y="5563961"/>
            <a:ext cx="7682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JUNGFRAU and COSAMI: Detector and source technologies for high-throughput EUV mask inspection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Rajeev </a:t>
            </a:r>
            <a:r>
              <a:rPr lang="en-US" dirty="0" err="1" smtClean="0">
                <a:latin typeface="+mn-lt"/>
              </a:rPr>
              <a:t>Rajendran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et al. </a:t>
            </a:r>
            <a:r>
              <a:rPr lang="en-US" dirty="0">
                <a:latin typeface="+mn-lt"/>
              </a:rPr>
              <a:t>[10451-49]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7036" y="1372101"/>
            <a:ext cx="7891956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From EUV CCD to two-modules </a:t>
            </a:r>
            <a:r>
              <a:rPr lang="en-US" sz="1800" b="1" kern="1000" spc="30" dirty="0">
                <a:latin typeface="+mn-lt"/>
                <a:cs typeface="Franklin Gothic Book"/>
              </a:rPr>
              <a:t>EUV-optimized JUNGFRAU detector. (10/2017) </a:t>
            </a:r>
            <a:endParaRPr lang="en-US" sz="1800" b="1" kern="1000" spc="30" dirty="0">
              <a:latin typeface="+mn-lt"/>
              <a:ea typeface="Calibri" charset="0"/>
              <a:cs typeface="Calibri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17036" y="4372385"/>
            <a:ext cx="7757582" cy="298033"/>
            <a:chOff x="817036" y="4372385"/>
            <a:chExt cx="7757582" cy="298033"/>
          </a:xfrm>
        </p:grpSpPr>
        <p:sp>
          <p:nvSpPr>
            <p:cNvPr id="17" name="TextBox 16"/>
            <p:cNvSpPr txBox="1"/>
            <p:nvPr/>
          </p:nvSpPr>
          <p:spPr>
            <a:xfrm>
              <a:off x="817036" y="4372385"/>
              <a:ext cx="2307164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marR="0" lvl="0" indent="-28575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800" kern="1000" spc="30" dirty="0" smtClean="0">
                  <a:latin typeface="+mn-lt"/>
                  <a:ea typeface="Calibri" charset="0"/>
                  <a:cs typeface="Calibri" charset="0"/>
                </a:rPr>
                <a:t>Large dynamic range </a:t>
              </a:r>
            </a:p>
          </p:txBody>
        </p:sp>
        <p:sp>
          <p:nvSpPr>
            <p:cNvPr id="18" name="Right Arrow 17"/>
            <p:cNvSpPr/>
            <p:nvPr/>
          </p:nvSpPr>
          <p:spPr bwMode="auto">
            <a:xfrm>
              <a:off x="2971800" y="4428069"/>
              <a:ext cx="457200" cy="235539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81400" y="4390767"/>
              <a:ext cx="4993218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marR="0" lvl="0" indent="-28575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800" kern="1000" spc="30" dirty="0" smtClean="0">
                  <a:latin typeface="+mn-lt"/>
                  <a:ea typeface="Calibri" charset="0"/>
                  <a:cs typeface="Calibri" charset="0"/>
                </a:rPr>
                <a:t>Single acquisition and short exposure time (0.01 s).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7036" y="4973215"/>
            <a:ext cx="6620422" cy="284585"/>
            <a:chOff x="817036" y="4973215"/>
            <a:chExt cx="6620422" cy="284585"/>
          </a:xfrm>
        </p:grpSpPr>
        <p:sp>
          <p:nvSpPr>
            <p:cNvPr id="21" name="TextBox 20"/>
            <p:cNvSpPr txBox="1"/>
            <p:nvPr/>
          </p:nvSpPr>
          <p:spPr>
            <a:xfrm>
              <a:off x="817036" y="4978149"/>
              <a:ext cx="2307164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marR="0" lvl="0" indent="-28575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800" kern="1000" spc="30" dirty="0" smtClean="0">
                  <a:latin typeface="+mn-lt"/>
                  <a:ea typeface="Calibri" charset="0"/>
                  <a:cs typeface="Calibri" charset="0"/>
                </a:rPr>
                <a:t>High NA</a:t>
              </a:r>
            </a:p>
          </p:txBody>
        </p:sp>
        <p:sp>
          <p:nvSpPr>
            <p:cNvPr id="22" name="Right Arrow 21"/>
            <p:cNvSpPr/>
            <p:nvPr/>
          </p:nvSpPr>
          <p:spPr bwMode="auto">
            <a:xfrm>
              <a:off x="1839563" y="5000948"/>
              <a:ext cx="457200" cy="235539"/>
            </a:xfrm>
            <a:prstGeom prst="rightArrow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44240" y="4973215"/>
              <a:ext cx="4993218" cy="279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marR="0" lvl="0" indent="-28575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lang="en-US" sz="1800" kern="1000" spc="30" dirty="0" smtClean="0">
                  <a:latin typeface="+mn-lt"/>
                  <a:ea typeface="Calibri" charset="0"/>
                  <a:cs typeface="Calibri" charset="0"/>
                </a:rPr>
                <a:t>Resolution limit down to 20 nm.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17036" y="2055074"/>
            <a:ext cx="11317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1000" spc="30" dirty="0">
                <a:cs typeface="Franklin Gothic Book"/>
              </a:rPr>
              <a:t>EUV CCD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17036" y="2769190"/>
            <a:ext cx="3069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Pixel size: 13.5 </a:t>
            </a:r>
            <a:r>
              <a:rPr lang="en-US" sz="2000" kern="1000" spc="30" dirty="0" err="1">
                <a:latin typeface="+mn-lt"/>
                <a:ea typeface="Calibri" charset="0"/>
                <a:cs typeface="Calibri" charset="0"/>
              </a:rPr>
              <a:t>μm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.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036" y="311289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Acquisition frame rate: 1 Hz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.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036" y="345660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Dynamic range: 16 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bit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7036" y="3800312"/>
            <a:ext cx="1398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i="1" kern="1000" spc="30" dirty="0">
                <a:latin typeface="+mn-lt"/>
                <a:ea typeface="Calibri" charset="0"/>
                <a:cs typeface="Calibri" charset="0"/>
              </a:rPr>
              <a:t>NA: 0.24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7036" y="2425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Pixel number: 2048×2048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24400" y="2055074"/>
            <a:ext cx="1351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1000" spc="30" smtClean="0">
                <a:cs typeface="Franklin Gothic Book"/>
              </a:rPr>
              <a:t>JUNGFRAU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724400" y="2419290"/>
            <a:ext cx="4294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Pixel number: 1024×512 (</a:t>
            </a:r>
            <a:r>
              <a:rPr lang="en-US" sz="2000" kern="1000" spc="30" smtClean="0">
                <a:latin typeface="+mn-lt"/>
                <a:ea typeface="Calibri" charset="0"/>
                <a:cs typeface="Calibri" charset="0"/>
              </a:rPr>
              <a:t>1 module)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24400" y="2766967"/>
            <a:ext cx="3069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Pixel size: 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75μm.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24400" y="3114644"/>
            <a:ext cx="3913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Acquisition frame rate: 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2000 </a:t>
            </a: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Hz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.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724400" y="3462322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kern="1000" spc="30" dirty="0">
                <a:latin typeface="+mn-lt"/>
                <a:ea typeface="Calibri" charset="0"/>
                <a:cs typeface="Calibri" charset="0"/>
              </a:rPr>
              <a:t>Dynamic range: </a:t>
            </a:r>
            <a:r>
              <a:rPr lang="en-US" sz="2000" kern="1000" spc="30" dirty="0" smtClean="0">
                <a:latin typeface="+mn-lt"/>
                <a:ea typeface="Calibri" charset="0"/>
                <a:cs typeface="Calibri" charset="0"/>
              </a:rPr>
              <a:t>20 bit.</a:t>
            </a:r>
            <a:endParaRPr lang="en-US" sz="2000" kern="1000" spc="30" dirty="0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24400" y="3810000"/>
            <a:ext cx="1264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0"/>
              </a:spcBef>
              <a:buFont typeface="Arial" charset="0"/>
              <a:buChar char="•"/>
            </a:pPr>
            <a:r>
              <a:rPr lang="en-US" sz="2000" i="1" kern="1000" spc="30" dirty="0">
                <a:latin typeface="+mn-lt"/>
                <a:ea typeface="Calibri" charset="0"/>
                <a:cs typeface="Calibri" charset="0"/>
              </a:rPr>
              <a:t>NA: </a:t>
            </a:r>
            <a:r>
              <a:rPr lang="en-US" sz="2000" i="1" kern="1000" spc="30" dirty="0" smtClean="0">
                <a:latin typeface="+mn-lt"/>
                <a:ea typeface="Calibri" charset="0"/>
                <a:cs typeface="Calibri" charset="0"/>
              </a:rPr>
              <a:t>0.4</a:t>
            </a:r>
            <a:endParaRPr lang="en-US" sz="2000" i="1" kern="1000" spc="30" dirty="0"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13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5" grpId="0"/>
      <p:bldP spid="5" grpId="1"/>
      <p:bldP spid="8" grpId="0"/>
      <p:bldP spid="8" grpId="1"/>
      <p:bldP spid="10" grpId="0" build="allAtOnce"/>
      <p:bldP spid="11" grpId="0" build="allAtOnce"/>
      <p:bldP spid="26" grpId="0"/>
      <p:bldP spid="26" grpId="1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074244" y="1808456"/>
            <a:ext cx="7106668" cy="9075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ea typeface="Calibri" charset="0"/>
                <a:cs typeface="Calibri" charset="0"/>
              </a:rPr>
              <a:t>GPU integration for </a:t>
            </a:r>
            <a:r>
              <a:rPr lang="en-US" sz="1800" kern="1000" spc="30" dirty="0" err="1" smtClean="0">
                <a:latin typeface="+mn-lt"/>
                <a:ea typeface="Calibri" charset="0"/>
                <a:cs typeface="Calibri" charset="0"/>
              </a:rPr>
              <a:t>ptychography</a:t>
            </a:r>
            <a:r>
              <a:rPr lang="en-US" sz="1800" kern="1000" spc="30" dirty="0" smtClean="0">
                <a:latin typeface="+mn-lt"/>
                <a:ea typeface="Calibri" charset="0"/>
                <a:cs typeface="Calibri" charset="0"/>
              </a:rPr>
              <a:t> reconstruction.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ea typeface="Calibri" charset="0"/>
                <a:cs typeface="Calibri" charset="0"/>
              </a:rPr>
              <a:t>Aerial image simulation for accurate die to database inspection.</a:t>
            </a:r>
          </a:p>
          <a:p>
            <a:pPr>
              <a:spcBef>
                <a:spcPts val="0"/>
              </a:spcBef>
            </a:pPr>
            <a:endParaRPr lang="en-US" sz="1800" kern="1000" spc="30" dirty="0">
              <a:latin typeface="+mn-lt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endParaRPr lang="en-US" sz="1800" kern="1000" spc="30" dirty="0" err="1"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077200" y="291600"/>
            <a:ext cx="6708025" cy="508500"/>
          </a:xfrm>
        </p:spPr>
        <p:txBody>
          <a:bodyPr/>
          <a:lstStyle/>
          <a:p>
            <a:r>
              <a:rPr lang="en-US" dirty="0" smtClean="0"/>
              <a:t>Planned upgrades and roadmap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199" y="1329888"/>
            <a:ext cx="6672755" cy="3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Improved reconstruction code. (02/2018)</a:t>
            </a:r>
            <a:endParaRPr lang="en-US" sz="1800" b="1" kern="1000" spc="30" dirty="0">
              <a:latin typeface="+mn-lt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153572"/>
            <a:ext cx="3803612" cy="21042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199" y="2843919"/>
            <a:ext cx="6672755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err="1">
                <a:latin typeface="+mn-lt"/>
                <a:cs typeface="Franklin Gothic Book"/>
              </a:rPr>
              <a:t>CO</a:t>
            </a:r>
            <a:r>
              <a:rPr lang="en-US" sz="1800" kern="1000" spc="30" dirty="0" err="1">
                <a:latin typeface="+mn-lt"/>
                <a:cs typeface="Franklin Gothic Book"/>
              </a:rPr>
              <a:t>mpact</a:t>
            </a:r>
            <a:r>
              <a:rPr lang="en-US" sz="1800" kern="1000" spc="30" dirty="0">
                <a:latin typeface="+mn-lt"/>
                <a:cs typeface="Franklin Gothic Book"/>
              </a:rPr>
              <a:t> </a:t>
            </a:r>
            <a:r>
              <a:rPr lang="en-US" sz="1800" b="1" kern="1000" spc="30" dirty="0">
                <a:latin typeface="+mn-lt"/>
                <a:cs typeface="Franklin Gothic Book"/>
              </a:rPr>
              <a:t>S</a:t>
            </a:r>
            <a:r>
              <a:rPr lang="en-US" sz="1800" kern="1000" spc="30" dirty="0">
                <a:latin typeface="+mn-lt"/>
                <a:cs typeface="Franklin Gothic Book"/>
              </a:rPr>
              <a:t>ource for </a:t>
            </a:r>
            <a:r>
              <a:rPr lang="en-US" sz="1800" b="1" kern="1000" spc="30" dirty="0">
                <a:latin typeface="+mn-lt"/>
                <a:cs typeface="Franklin Gothic Book"/>
              </a:rPr>
              <a:t>A</a:t>
            </a:r>
            <a:r>
              <a:rPr lang="en-US" sz="1800" kern="1000" spc="30" dirty="0">
                <a:latin typeface="+mn-lt"/>
                <a:cs typeface="Franklin Gothic Book"/>
              </a:rPr>
              <a:t>ctinic </a:t>
            </a:r>
            <a:r>
              <a:rPr lang="en-US" sz="1800" b="1" kern="1000" spc="30" dirty="0">
                <a:latin typeface="+mn-lt"/>
                <a:cs typeface="Franklin Gothic Book"/>
              </a:rPr>
              <a:t>M</a:t>
            </a:r>
            <a:r>
              <a:rPr lang="en-US" sz="1800" kern="1000" spc="30" dirty="0">
                <a:latin typeface="+mn-lt"/>
                <a:cs typeface="Franklin Gothic Book"/>
              </a:rPr>
              <a:t>ask </a:t>
            </a:r>
            <a:r>
              <a:rPr lang="en-US" sz="1800" b="1" kern="1000" spc="30" dirty="0">
                <a:latin typeface="+mn-lt"/>
                <a:cs typeface="Franklin Gothic Book"/>
              </a:rPr>
              <a:t>I</a:t>
            </a:r>
            <a:r>
              <a:rPr lang="en-US" sz="1800" kern="1000" spc="30" dirty="0">
                <a:latin typeface="+mn-lt"/>
                <a:cs typeface="Franklin Gothic Book"/>
              </a:rPr>
              <a:t>nspection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9644" y="5638800"/>
            <a:ext cx="7682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n-lt"/>
              </a:rPr>
              <a:t>JUNGFRAU and COSAMI: Detector and source technologies for high-throughput EUV mask inspection</a:t>
            </a:r>
            <a:r>
              <a:rPr lang="en-US" dirty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Rajeev </a:t>
            </a:r>
            <a:r>
              <a:rPr lang="en-US" dirty="0" err="1" smtClean="0">
                <a:latin typeface="+mn-lt"/>
              </a:rPr>
              <a:t>Rajendran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et al. </a:t>
            </a:r>
            <a:r>
              <a:rPr lang="en-US" dirty="0">
                <a:latin typeface="+mn-lt"/>
              </a:rPr>
              <a:t>[10451-49]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51337"/>
              </p:ext>
            </p:extLst>
          </p:nvPr>
        </p:nvGraphicFramePr>
        <p:xfrm>
          <a:off x="4679406" y="3287320"/>
          <a:ext cx="3893336" cy="204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956"/>
                <a:gridCol w="2478380"/>
              </a:tblGrid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2060"/>
                          </a:solidFill>
                          <a:latin typeface="Calibri Light" panose="020F0302020204030204" pitchFamily="34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 Light" panose="020F0302020204030204" pitchFamily="34" charset="0"/>
                        </a:rPr>
                        <a:t>Wavelength</a:t>
                      </a:r>
                      <a:endParaRPr lang="de-CH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bg1">
                        <a:lumMod val="95000"/>
                        <a:alpha val="5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                 13.5 nm</a:t>
                      </a:r>
                      <a:endParaRPr lang="de-CH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tx2">
                        <a:lumMod val="20000"/>
                        <a:lumOff val="80000"/>
                        <a:alpha val="39000"/>
                      </a:schemeClr>
                    </a:solidFill>
                  </a:tcPr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 Flux</a:t>
                      </a:r>
                      <a:endParaRPr lang="de-CH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               </a:t>
                      </a:r>
                      <a:r>
                        <a:rPr lang="en-US" sz="14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&gt;100 mW</a:t>
                      </a:r>
                    </a:p>
                  </a:txBody>
                  <a:tcPr marL="32050" marR="32050" marT="16025" marB="16025"/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 Light" panose="020F0302020204030204" pitchFamily="34" charset="0"/>
                        </a:rPr>
                        <a:t>  </a:t>
                      </a:r>
                      <a:r>
                        <a:rPr lang="en-US" sz="1400" b="1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 Light" panose="020F0302020204030204" pitchFamily="34" charset="0"/>
                        </a:rPr>
                        <a:t>Brilliance</a:t>
                      </a:r>
                      <a:endParaRPr lang="de-CH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&gt;</a:t>
                      </a:r>
                      <a:r>
                        <a:rPr lang="en-US" sz="1400" b="1" i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10</a:t>
                      </a:r>
                      <a:r>
                        <a:rPr lang="en-US" sz="1400" b="1" i="0" baseline="30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6</a:t>
                      </a:r>
                      <a:r>
                        <a:rPr lang="en-US" sz="14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W/mm</a:t>
                      </a:r>
                      <a:r>
                        <a:rPr lang="en-US" sz="1400" b="1" i="0" baseline="300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2</a:t>
                      </a:r>
                      <a:r>
                        <a:rPr lang="en-US" sz="1400" b="1" i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⋅</a:t>
                      </a:r>
                      <a:r>
                        <a:rPr lang="en-US" sz="14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strd</a:t>
                      </a:r>
                      <a:endParaRPr lang="de-CH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/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 Beam Energy</a:t>
                      </a:r>
                      <a:endParaRPr lang="de-CH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                430 MeV</a:t>
                      </a:r>
                    </a:p>
                  </a:txBody>
                  <a:tcPr marL="32050" marR="32050" marT="16025" marB="16025"/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 Light" panose="020F0302020204030204" pitchFamily="34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 Light" panose="020F0302020204030204" pitchFamily="34" charset="0"/>
                        </a:rPr>
                        <a:t>Beam Current</a:t>
                      </a:r>
                      <a:endParaRPr lang="de-CH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                  150 mA</a:t>
                      </a:r>
                    </a:p>
                  </a:txBody>
                  <a:tcPr marL="32050" marR="32050" marT="16025" marB="16025"/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 Light" panose="020F0302020204030204" pitchFamily="34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Pulse Structure</a:t>
                      </a:r>
                      <a:endParaRPr lang="de-CH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~50 </a:t>
                      </a:r>
                      <a:r>
                        <a:rPr lang="en-US" sz="1400" b="1" i="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ps</a:t>
                      </a:r>
                      <a:r>
                        <a:rPr lang="en-US" sz="14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 every 2  ns</a:t>
                      </a:r>
                    </a:p>
                  </a:txBody>
                  <a:tcPr marL="32050" marR="32050" marT="16025" marB="16025"/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 Light" panose="020F0302020204030204" pitchFamily="34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libri Light" panose="020F0302020204030204" pitchFamily="34" charset="0"/>
                        </a:rPr>
                        <a:t>Injection mode</a:t>
                      </a:r>
                      <a:endParaRPr lang="de-CH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        Top-up mode</a:t>
                      </a:r>
                    </a:p>
                  </a:txBody>
                  <a:tcPr marL="32050" marR="32050" marT="16025" marB="16025"/>
                </a:tc>
              </a:tr>
              <a:tr h="25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 Light" panose="020F0302020204030204" pitchFamily="34" charset="0"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Foot</a:t>
                      </a:r>
                      <a:r>
                        <a:rPr lang="en-US" sz="1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 print</a:t>
                      </a:r>
                      <a:endParaRPr lang="de-CH"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                             5m ×</a:t>
                      </a:r>
                      <a:r>
                        <a:rPr lang="en-US" sz="1400" b="1" i="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libri Light" panose="020F0302020204030204" pitchFamily="34" charset="0"/>
                        </a:rPr>
                        <a:t> 12m</a:t>
                      </a:r>
                      <a:endParaRPr lang="en-US" sz="1400" b="1" i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32050" marR="32050" marT="16025" marB="160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1059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2367170"/>
            <a:ext cx="60198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RESCAN can effectively map programmed defects on periodic and non </a:t>
            </a: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periodic patterns</a:t>
            </a: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127582"/>
            <a:ext cx="60198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Die-to-die and die-to-database inspection modes are available.</a:t>
            </a:r>
            <a:endParaRPr lang="en-US" sz="1800" kern="1000" spc="30" dirty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4495800"/>
            <a:ext cx="63246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We are upgrading RESCAN with a high NA detector that will enable defect inspection down to 20 nm.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3774385"/>
            <a:ext cx="60198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We demonstrated </a:t>
            </a: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defect </a:t>
            </a: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inspection down to 50 </a:t>
            </a: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nm (</a:t>
            </a: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on mask) </a:t>
            </a:r>
            <a:r>
              <a:rPr lang="en-US" sz="1800" kern="1000" spc="30" dirty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with a high </a:t>
            </a: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SNR.</a:t>
            </a:r>
            <a:endParaRPr lang="en-US" sz="1800" kern="1000" spc="30" dirty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80243" y="5181600"/>
            <a:ext cx="5887357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lt"/>
                <a:cs typeface="Franklin Gothic Book"/>
              </a:rPr>
              <a:t>We are upgrading the software to improve the reconstruction speed and stability.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solidFill>
                <a:schemeClr val="bg2">
                  <a:lumMod val="40000"/>
                  <a:lumOff val="60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460185"/>
            <a:ext cx="10668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10/2017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181600"/>
            <a:ext cx="10668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02/2018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" y="1391184"/>
            <a:ext cx="6672755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b="1" kern="1000" spc="30" dirty="0" smtClean="0">
                <a:latin typeface="+mn-lt"/>
                <a:cs typeface="Franklin Gothic Book"/>
              </a:rPr>
              <a:t>RESCAN latest results and upgrades</a:t>
            </a:r>
            <a:endParaRPr lang="en-US" sz="2000" b="1" kern="1000" spc="30" dirty="0">
              <a:latin typeface="+mn-lt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26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678112" cy="5577839"/>
          </a:xfrm>
        </p:spPr>
        <p:txBody>
          <a:bodyPr/>
          <a:lstStyle/>
          <a:p>
            <a:pPr marL="0" indent="0">
              <a:buNone/>
            </a:pPr>
            <a:r>
              <a:rPr lang="de-CH" b="1" dirty="0" err="1" smtClean="0"/>
              <a:t>Acknowledgements</a:t>
            </a:r>
            <a:endParaRPr lang="de-CH" b="1" dirty="0" smtClean="0"/>
          </a:p>
          <a:p>
            <a:pPr marL="0" indent="0">
              <a:buNone/>
            </a:pPr>
            <a:endParaRPr lang="de-CH" dirty="0" smtClean="0"/>
          </a:p>
          <a:p>
            <a:r>
              <a:rPr lang="de-CH" dirty="0" smtClean="0"/>
              <a:t> Michaela </a:t>
            </a:r>
            <a:r>
              <a:rPr lang="de-CH" dirty="0" err="1" smtClean="0"/>
              <a:t>Vockenhuber</a:t>
            </a:r>
            <a:endParaRPr lang="de-CH" dirty="0" smtClean="0"/>
          </a:p>
          <a:p>
            <a:r>
              <a:rPr lang="de-CH" dirty="0"/>
              <a:t> </a:t>
            </a:r>
            <a:r>
              <a:rPr lang="de-CH" dirty="0" smtClean="0"/>
              <a:t>Marcus Kropf</a:t>
            </a:r>
          </a:p>
          <a:p>
            <a:r>
              <a:rPr lang="de-CH" dirty="0" smtClean="0"/>
              <a:t>Luca </a:t>
            </a:r>
            <a:r>
              <a:rPr lang="de-CH" dirty="0" err="1" smtClean="0"/>
              <a:t>Bühlmann</a:t>
            </a:r>
            <a:endParaRPr lang="de-CH" dirty="0" smtClean="0"/>
          </a:p>
          <a:p>
            <a:r>
              <a:rPr lang="de-CH" dirty="0" smtClean="0"/>
              <a:t>Zuhal Tasdemir</a:t>
            </a:r>
          </a:p>
        </p:txBody>
      </p:sp>
    </p:spTree>
    <p:extLst>
      <p:ext uri="{BB962C8B-B14F-4D97-AF65-F5344CB8AC3E}">
        <p14:creationId xmlns:p14="http://schemas.microsoft.com/office/powerpoint/2010/main" val="3497052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039816" y="1465262"/>
            <a:ext cx="7742237" cy="94456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/>
              <a:t>RESCAN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A platform for actinic pattern inspection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Description.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Working principle.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039816" y="2786458"/>
            <a:ext cx="7742237" cy="12521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400" b="1" dirty="0" smtClean="0"/>
              <a:t>Non periodic patterns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Programmed defect sample preparation.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Die to die inspection results.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Die to database inspection </a:t>
            </a:r>
            <a:r>
              <a:rPr lang="en-US" sz="2000" dirty="0"/>
              <a:t>results.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039816" y="4415235"/>
            <a:ext cx="7742237" cy="144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2400" b="1" dirty="0" smtClean="0"/>
              <a:t>Undergoing hardware and software upgrades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High dynamic range sensor.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Improving the resolution.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dirty="0" smtClean="0"/>
              <a:t>Increasing the </a:t>
            </a:r>
            <a:r>
              <a:rPr lang="en-US" sz="2000" smtClean="0"/>
              <a:t>inspection speed.</a:t>
            </a:r>
            <a:endParaRPr lang="en-US" sz="2000" dirty="0" smtClean="0"/>
          </a:p>
          <a:p>
            <a:pPr>
              <a:lnSpc>
                <a:spcPct val="100000"/>
              </a:lnSpc>
              <a:buClrTx/>
              <a:buSzTx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774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RESCAN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691258"/>
            <a:ext cx="3962400" cy="29871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45" b="20187"/>
          <a:stretch/>
        </p:blipFill>
        <p:spPr>
          <a:xfrm>
            <a:off x="381000" y="2546551"/>
            <a:ext cx="4254185" cy="327660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33400" y="5343482"/>
            <a:ext cx="2336221" cy="33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EUV reticle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762000" y="2317759"/>
            <a:ext cx="2336221" cy="6198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Coherent EUV</a:t>
            </a: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illumination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209800" y="2916567"/>
            <a:ext cx="2336221" cy="3349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Detector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838199" y="1371600"/>
            <a:ext cx="5715001" cy="3627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Actinic pattern inspection platform based on Coherent </a:t>
            </a:r>
            <a:r>
              <a:rPr lang="en-US" sz="2400" smtClean="0"/>
              <a:t>Diffraction Imaging (CDI)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181600" y="2895600"/>
            <a:ext cx="3886200" cy="32254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Synchrotron-based</a:t>
            </a:r>
          </a:p>
          <a:p>
            <a:r>
              <a:rPr lang="en-US" sz="2000" dirty="0" smtClean="0"/>
              <a:t>Tunable wavelength</a:t>
            </a:r>
          </a:p>
          <a:p>
            <a:pPr marL="177800" lvl="1" indent="0">
              <a:buNone/>
            </a:pPr>
            <a:r>
              <a:rPr lang="en-US" sz="2000" dirty="0" smtClean="0"/>
              <a:t>EUV optimized</a:t>
            </a:r>
          </a:p>
          <a:p>
            <a:r>
              <a:rPr lang="en-US" sz="2000" dirty="0" err="1" smtClean="0"/>
              <a:t>λ</a:t>
            </a:r>
            <a:r>
              <a:rPr lang="en-US" sz="2000" dirty="0" smtClean="0"/>
              <a:t>/∆ </a:t>
            </a:r>
            <a:r>
              <a:rPr lang="en-US" sz="2000" dirty="0" err="1" smtClean="0"/>
              <a:t>λ</a:t>
            </a:r>
            <a:r>
              <a:rPr lang="en-US" sz="2000" dirty="0" smtClean="0"/>
              <a:t> ≈ 1500</a:t>
            </a:r>
          </a:p>
          <a:p>
            <a:r>
              <a:rPr lang="en-US" sz="2000" dirty="0" smtClean="0"/>
              <a:t>Max sample size: 2×2 cm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Inspection area: 200x200 μm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err="1" smtClean="0"/>
              <a:t>Na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: 0.24</a:t>
            </a:r>
          </a:p>
          <a:p>
            <a:r>
              <a:rPr lang="en-US" sz="2000" dirty="0" smtClean="0"/>
              <a:t>Resolution limit: 34 nm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81000" y="5486400"/>
            <a:ext cx="3555421" cy="630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Compact </a:t>
            </a:r>
            <a:r>
              <a:rPr lang="en-US" sz="2000" smtClean="0"/>
              <a:t>vacuum chamber</a:t>
            </a:r>
          </a:p>
          <a:p>
            <a:pPr marL="0" indent="0" algn="ctr">
              <a:buNone/>
            </a:pPr>
            <a:r>
              <a:rPr lang="en-US" sz="2000" dirty="0" smtClean="0"/>
              <a:t>XIL-II beamline SLS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10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0.53402 -0.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1" y="-18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9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results </a:t>
            </a:r>
            <a:r>
              <a:rPr lang="mr-IN" dirty="0" smtClean="0"/>
              <a:t>–</a:t>
            </a:r>
            <a:r>
              <a:rPr lang="en-US" dirty="0" smtClean="0"/>
              <a:t> defects on periodic 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3" y="1981200"/>
            <a:ext cx="6574536" cy="3236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2030686"/>
            <a:ext cx="6533322" cy="32271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0054" y="59436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Helvetica" charset="0"/>
              </a:rPr>
              <a:t>Iacopo Mochi et al. (2017</a:t>
            </a:r>
            <a:r>
              <a:rPr lang="en-US" sz="1400" dirty="0">
                <a:latin typeface="Helvetica" charset="0"/>
              </a:rPr>
              <a:t>). RESCAN: an actinic </a:t>
            </a:r>
            <a:r>
              <a:rPr lang="en-US" sz="1400" dirty="0" err="1">
                <a:latin typeface="Helvetica" charset="0"/>
              </a:rPr>
              <a:t>lensless</a:t>
            </a:r>
            <a:r>
              <a:rPr lang="en-US" sz="1400" dirty="0">
                <a:latin typeface="Helvetica" charset="0"/>
              </a:rPr>
              <a:t> microscope for defect inspection of EUV reticles. </a:t>
            </a:r>
            <a:r>
              <a:rPr lang="en-US" sz="1400" i="1" dirty="0" smtClean="0">
                <a:latin typeface="Helvetica" charset="0"/>
              </a:rPr>
              <a:t>Journal of Micro/Nanolithography, MEMS, and MOEMS</a:t>
            </a:r>
            <a:r>
              <a:rPr lang="en-US" sz="1400" dirty="0" smtClean="0">
                <a:latin typeface="Helvetica" charset="0"/>
              </a:rPr>
              <a:t>, </a:t>
            </a:r>
            <a:r>
              <a:rPr lang="en-US" sz="1400" i="1" dirty="0" smtClean="0">
                <a:latin typeface="Helvetica" charset="0"/>
              </a:rPr>
              <a:t>16</a:t>
            </a:r>
            <a:r>
              <a:rPr lang="en-US" sz="1400" dirty="0" smtClean="0">
                <a:latin typeface="Helvetica" charset="0"/>
              </a:rPr>
              <a:t>(4), 041003–041003.</a:t>
            </a:r>
            <a:endParaRPr lang="en-US" sz="1400" dirty="0">
              <a:effectLst/>
              <a:latin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600200"/>
            <a:ext cx="729191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Defect inspection on periodic patterns based on coherent scattering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3878" y="2358059"/>
            <a:ext cx="10668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chemeClr val="bg1"/>
                </a:solidFill>
                <a:latin typeface="+mn-lt"/>
                <a:cs typeface="Franklin Gothic Book"/>
              </a:rPr>
              <a:t>SNR: 6.9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3878" y="2362200"/>
            <a:ext cx="1066800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chemeClr val="bg1"/>
                </a:solidFill>
                <a:latin typeface="+mn-lt"/>
                <a:cs typeface="Franklin Gothic Book"/>
              </a:rPr>
              <a:t>SNR</a:t>
            </a:r>
            <a:r>
              <a:rPr lang="en-US" sz="1800" kern="1000" spc="30" smtClean="0">
                <a:solidFill>
                  <a:schemeClr val="bg1"/>
                </a:solidFill>
                <a:latin typeface="+mn-lt"/>
                <a:cs typeface="Franklin Gothic Book"/>
              </a:rPr>
              <a:t>: 7.1</a:t>
            </a:r>
            <a:endParaRPr lang="en-US" sz="1800" kern="1000" spc="30" dirty="0" smtClean="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5257800"/>
            <a:ext cx="7291912" cy="381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Non periodic structures are more challenging for a simple approach based </a:t>
            </a:r>
            <a:r>
              <a:rPr lang="en-US" sz="1800" kern="1000" spc="30" smtClean="0">
                <a:latin typeface="+mn-lt"/>
                <a:cs typeface="Franklin Gothic Book"/>
              </a:rPr>
              <a:t>on coherent scattering.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94056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82" y="2286000"/>
            <a:ext cx="2660429" cy="2819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</a:t>
            </a:r>
            <a:r>
              <a:rPr lang="en-US" dirty="0" err="1" smtClean="0"/>
              <a:t>ptychography</a:t>
            </a:r>
            <a:r>
              <a:rPr lang="en-US" dirty="0" smtClean="0"/>
              <a:t>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35" name="Oval 34"/>
          <p:cNvSpPr/>
          <p:nvPr/>
        </p:nvSpPr>
        <p:spPr bwMode="auto">
          <a:xfrm>
            <a:off x="1736196" y="2971800"/>
            <a:ext cx="990600" cy="1016618"/>
          </a:xfrm>
          <a:prstGeom prst="ellipse">
            <a:avLst/>
          </a:prstGeom>
          <a:solidFill>
            <a:srgbClr val="FF4349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6000"/>
            <a:ext cx="1901825" cy="190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2" y="2286000"/>
            <a:ext cx="1910732" cy="191073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736196" y="3187391"/>
            <a:ext cx="990600" cy="1016618"/>
          </a:xfrm>
          <a:prstGeom prst="ellipse">
            <a:avLst/>
          </a:prstGeom>
          <a:solidFill>
            <a:srgbClr val="FF4349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819400" y="1727200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385" y="1430406"/>
            <a:ext cx="1257300" cy="431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1430406"/>
            <a:ext cx="1257300" cy="50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1371600"/>
            <a:ext cx="464685" cy="4646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86200" y="4419600"/>
            <a:ext cx="4320112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The phase of the far field diffraction pattern is not recorded.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3435" y="4996494"/>
            <a:ext cx="4572000" cy="12620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endParaRPr lang="en-US" kern="1000" spc="30" dirty="0"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err="1">
                <a:latin typeface="+mn-lt"/>
                <a:cs typeface="Franklin Gothic Book"/>
              </a:rPr>
              <a:t>Ptychography</a:t>
            </a:r>
            <a:r>
              <a:rPr lang="en-US" sz="1800" kern="1000" spc="30" dirty="0">
                <a:latin typeface="+mn-lt"/>
                <a:cs typeface="Franklin Gothic Book"/>
              </a:rPr>
              <a:t> iteratively searches for a common solution to the inverse problem in </a:t>
            </a:r>
            <a:r>
              <a:rPr lang="en-US" sz="1800" kern="1000" spc="30" dirty="0" smtClean="0">
                <a:latin typeface="+mn-lt"/>
                <a:cs typeface="Franklin Gothic Book"/>
              </a:rPr>
              <a:t>the overlapping </a:t>
            </a:r>
            <a:r>
              <a:rPr lang="en-US" sz="1800" kern="1000" spc="30" dirty="0">
                <a:latin typeface="+mn-lt"/>
                <a:cs typeface="Franklin Gothic Book"/>
              </a:rPr>
              <a:t>area</a:t>
            </a:r>
          </a:p>
        </p:txBody>
      </p:sp>
    </p:spTree>
    <p:extLst>
      <p:ext uri="{BB962C8B-B14F-4D97-AF65-F5344CB8AC3E}">
        <p14:creationId xmlns:p14="http://schemas.microsoft.com/office/powerpoint/2010/main" val="637352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0" grpId="0" animBg="1"/>
      <p:bldP spid="2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r="11842"/>
          <a:stretch/>
        </p:blipFill>
        <p:spPr>
          <a:xfrm>
            <a:off x="5431212" y="3482164"/>
            <a:ext cx="2874588" cy="2895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Programmed defect in a </a:t>
            </a:r>
            <a:r>
              <a:rPr lang="en-US" smtClean="0"/>
              <a:t>random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944" r="13072" b="10703"/>
          <a:stretch/>
        </p:blipFill>
        <p:spPr>
          <a:xfrm>
            <a:off x="762000" y="2209800"/>
            <a:ext cx="4267200" cy="41679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249219" y="2438400"/>
            <a:ext cx="1371600" cy="811161"/>
            <a:chOff x="6249219" y="2438400"/>
            <a:chExt cx="1371600" cy="811161"/>
          </a:xfrm>
        </p:grpSpPr>
        <p:sp>
          <p:nvSpPr>
            <p:cNvPr id="2" name="Rectangle 1"/>
            <p:cNvSpPr/>
            <p:nvPr/>
          </p:nvSpPr>
          <p:spPr bwMode="auto">
            <a:xfrm>
              <a:off x="6249219" y="2770239"/>
              <a:ext cx="1371600" cy="1524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00800" y="3020961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315200" y="24384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6858000" y="2922639"/>
            <a:ext cx="152400" cy="12536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Frame 10"/>
          <p:cNvSpPr/>
          <p:nvPr/>
        </p:nvSpPr>
        <p:spPr bwMode="auto">
          <a:xfrm>
            <a:off x="2286000" y="3810000"/>
            <a:ext cx="1143000" cy="1143000"/>
          </a:xfrm>
          <a:prstGeom prst="frame">
            <a:avLst>
              <a:gd name="adj1" fmla="val 6759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Frame 11"/>
          <p:cNvSpPr/>
          <p:nvPr/>
        </p:nvSpPr>
        <p:spPr bwMode="auto">
          <a:xfrm>
            <a:off x="6744930" y="4699818"/>
            <a:ext cx="363794" cy="329381"/>
          </a:xfrm>
          <a:prstGeom prst="frame">
            <a:avLst>
              <a:gd name="adj1" fmla="val 12722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1345475"/>
            <a:ext cx="7010400" cy="658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Variable size extrusion defects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Pattern CD: 200 nm (on mask)</a:t>
            </a:r>
          </a:p>
        </p:txBody>
      </p:sp>
    </p:spTree>
    <p:extLst>
      <p:ext uri="{BB962C8B-B14F-4D97-AF65-F5344CB8AC3E}">
        <p14:creationId xmlns:p14="http://schemas.microsoft.com/office/powerpoint/2010/main" val="466669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4"/>
          <a:stretch/>
        </p:blipFill>
        <p:spPr>
          <a:xfrm>
            <a:off x="911600" y="2438654"/>
            <a:ext cx="4673600" cy="32709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Programmed defect sample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>
          <a:xfrm>
            <a:off x="914400" y="2502616"/>
            <a:ext cx="4692445" cy="3280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/>
        </p:blipFill>
        <p:spPr>
          <a:xfrm>
            <a:off x="965200" y="2438400"/>
            <a:ext cx="4673600" cy="3344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4578"/>
          <a:stretch/>
        </p:blipFill>
        <p:spPr>
          <a:xfrm>
            <a:off x="957760" y="2438653"/>
            <a:ext cx="4565084" cy="3344712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 bwMode="auto">
          <a:xfrm rot="10800000" flipV="1">
            <a:off x="2954026" y="4010025"/>
            <a:ext cx="152400" cy="76200"/>
          </a:xfrm>
          <a:prstGeom prst="bentConnector3">
            <a:avLst>
              <a:gd name="adj1" fmla="val 2083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>
            <a:off x="3395351" y="4006082"/>
            <a:ext cx="375805" cy="80144"/>
          </a:xfrm>
          <a:prstGeom prst="bentConnector3">
            <a:avLst>
              <a:gd name="adj1" fmla="val 999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2639893" y="4111009"/>
            <a:ext cx="1295400" cy="2766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200 nm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109601" y="3802418"/>
            <a:ext cx="1495041" cy="287569"/>
            <a:chOff x="3109601" y="3802418"/>
            <a:chExt cx="1495041" cy="287569"/>
          </a:xfrm>
        </p:grpSpPr>
        <p:sp>
          <p:nvSpPr>
            <p:cNvPr id="39" name="TextBox 38"/>
            <p:cNvSpPr txBox="1"/>
            <p:nvPr/>
          </p:nvSpPr>
          <p:spPr>
            <a:xfrm>
              <a:off x="3752099" y="3802418"/>
              <a:ext cx="852543" cy="276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kern="1000" spc="30" dirty="0" smtClean="0">
                  <a:solidFill>
                    <a:srgbClr val="FF0000"/>
                  </a:solidFill>
                  <a:latin typeface="+mn-lt"/>
                  <a:cs typeface="Franklin Gothic Book"/>
                </a:rPr>
                <a:t>201.8 nm</a:t>
              </a: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3109601" y="3832225"/>
              <a:ext cx="64567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3657600" y="3825875"/>
              <a:ext cx="0" cy="2641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3105534" y="3798657"/>
            <a:ext cx="1498216" cy="287569"/>
            <a:chOff x="3106426" y="3802418"/>
            <a:chExt cx="1498216" cy="287569"/>
          </a:xfrm>
        </p:grpSpPr>
        <p:sp>
          <p:nvSpPr>
            <p:cNvPr id="48" name="TextBox 47"/>
            <p:cNvSpPr txBox="1"/>
            <p:nvPr/>
          </p:nvSpPr>
          <p:spPr>
            <a:xfrm>
              <a:off x="3752099" y="3802418"/>
              <a:ext cx="852543" cy="276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kern="1000" spc="30" dirty="0" smtClean="0">
                  <a:solidFill>
                    <a:srgbClr val="FF0000"/>
                  </a:solidFill>
                  <a:latin typeface="+mn-lt"/>
                  <a:cs typeface="Franklin Gothic Book"/>
                </a:rPr>
                <a:t>151.3 nm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3106426" y="3889961"/>
              <a:ext cx="64567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3657600" y="3889961"/>
              <a:ext cx="0" cy="2000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3105534" y="3803688"/>
            <a:ext cx="1493056" cy="287569"/>
            <a:chOff x="3111586" y="3802418"/>
            <a:chExt cx="1493056" cy="287569"/>
          </a:xfrm>
        </p:grpSpPr>
        <p:sp>
          <p:nvSpPr>
            <p:cNvPr id="52" name="TextBox 51"/>
            <p:cNvSpPr txBox="1"/>
            <p:nvPr/>
          </p:nvSpPr>
          <p:spPr>
            <a:xfrm>
              <a:off x="3752099" y="3802418"/>
              <a:ext cx="852543" cy="276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kern="1000" spc="30" dirty="0" smtClean="0">
                  <a:solidFill>
                    <a:srgbClr val="FF0000"/>
                  </a:solidFill>
                  <a:latin typeface="+mn-lt"/>
                  <a:cs typeface="Franklin Gothic Book"/>
                </a:rPr>
                <a:t>100.9 nm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3111586" y="3956661"/>
              <a:ext cx="64567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H="1">
              <a:off x="3657600" y="3956661"/>
              <a:ext cx="5160" cy="133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3100374" y="3798657"/>
            <a:ext cx="1500201" cy="287569"/>
            <a:chOff x="3104441" y="3802418"/>
            <a:chExt cx="1500201" cy="287569"/>
          </a:xfrm>
        </p:grpSpPr>
        <p:sp>
          <p:nvSpPr>
            <p:cNvPr id="56" name="TextBox 55"/>
            <p:cNvSpPr txBox="1"/>
            <p:nvPr/>
          </p:nvSpPr>
          <p:spPr>
            <a:xfrm>
              <a:off x="3752099" y="3802418"/>
              <a:ext cx="852543" cy="276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kern="1000" spc="30" dirty="0" smtClean="0">
                  <a:solidFill>
                    <a:srgbClr val="FF0000"/>
                  </a:solidFill>
                  <a:latin typeface="+mn-lt"/>
                  <a:cs typeface="Franklin Gothic Book"/>
                </a:rPr>
                <a:t>50.5 nm</a:t>
              </a:r>
            </a:p>
          </p:txBody>
        </p:sp>
        <p:cxnSp>
          <p:nvCxnSpPr>
            <p:cNvPr id="57" name="Straight Connector 56"/>
            <p:cNvCxnSpPr/>
            <p:nvPr/>
          </p:nvCxnSpPr>
          <p:spPr bwMode="auto">
            <a:xfrm>
              <a:off x="3104441" y="4030944"/>
              <a:ext cx="64567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3655615" y="4028355"/>
              <a:ext cx="1985" cy="616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t="33950" r="49149" b="29167"/>
          <a:stretch/>
        </p:blipFill>
        <p:spPr>
          <a:xfrm>
            <a:off x="838200" y="2133600"/>
            <a:ext cx="4825045" cy="4352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90245" y="2133600"/>
            <a:ext cx="3125155" cy="121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Silicon substrate.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MoSi</a:t>
            </a:r>
            <a:r>
              <a:rPr lang="en-US" sz="1800" kern="1000" spc="30" dirty="0" smtClean="0">
                <a:latin typeface="+mn-lt"/>
                <a:cs typeface="Franklin Gothic Book"/>
              </a:rPr>
              <a:t> multilayer: 40 bi-layers.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HSQ absorber.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 </a:t>
            </a:r>
            <a:r>
              <a:rPr lang="en-US" sz="1800" kern="1000" spc="30" dirty="0" smtClean="0">
                <a:latin typeface="+mn-lt"/>
                <a:cs typeface="Franklin Gothic Book"/>
              </a:rPr>
              <a:t>    Thickness: 145 nm.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90245" y="3657600"/>
            <a:ext cx="2744155" cy="167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Defect size on mask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200×200 nm extrusion.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200×150 </a:t>
            </a:r>
            <a:r>
              <a:rPr lang="en-US" sz="1800" kern="1000" spc="30" dirty="0">
                <a:latin typeface="+mn-lt"/>
                <a:cs typeface="Franklin Gothic Book"/>
              </a:rPr>
              <a:t>nm extrusion.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>
                <a:latin typeface="+mn-lt"/>
                <a:cs typeface="Franklin Gothic Book"/>
              </a:rPr>
              <a:t>200×100 nm extrusion</a:t>
            </a:r>
            <a:r>
              <a:rPr lang="en-US" sz="1800" kern="1000" spc="30" dirty="0" smtClean="0">
                <a:latin typeface="+mn-lt"/>
                <a:cs typeface="Franklin Gothic Book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200×50 </a:t>
            </a:r>
            <a:r>
              <a:rPr lang="en-US" sz="1800" kern="1000" spc="30" dirty="0">
                <a:latin typeface="+mn-lt"/>
                <a:cs typeface="Franklin Gothic Book"/>
              </a:rPr>
              <a:t>nm extrusion</a:t>
            </a:r>
            <a:r>
              <a:rPr lang="en-US" sz="1800" kern="1000" spc="30" dirty="0" smtClean="0">
                <a:latin typeface="+mn-lt"/>
                <a:cs typeface="Franklin Gothic Book"/>
              </a:rPr>
              <a:t>.</a:t>
            </a:r>
            <a:endParaRPr lang="en-US" sz="1800" kern="1000" spc="30" dirty="0"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7760" y="1447800"/>
            <a:ext cx="7248552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Dark-field sample with programmed extrusion defects.</a:t>
            </a:r>
          </a:p>
        </p:txBody>
      </p:sp>
    </p:spTree>
    <p:extLst>
      <p:ext uri="{BB962C8B-B14F-4D97-AF65-F5344CB8AC3E}">
        <p14:creationId xmlns:p14="http://schemas.microsoft.com/office/powerpoint/2010/main" val="1390341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181" r="10526" b="5263"/>
          <a:stretch/>
        </p:blipFill>
        <p:spPr>
          <a:xfrm>
            <a:off x="4692976" y="2733367"/>
            <a:ext cx="3989747" cy="342039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7275" r="11720" b="5556"/>
          <a:stretch/>
        </p:blipFill>
        <p:spPr>
          <a:xfrm>
            <a:off x="4692976" y="2703871"/>
            <a:ext cx="3917624" cy="34073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291600"/>
            <a:ext cx="7239000" cy="508500"/>
          </a:xfrm>
        </p:spPr>
        <p:txBody>
          <a:bodyPr/>
          <a:lstStyle/>
          <a:p>
            <a:r>
              <a:rPr lang="en-US" dirty="0" smtClean="0"/>
              <a:t>Pattern comparison for accurate defect localization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2338501"/>
            <a:ext cx="3906907" cy="4118834"/>
            <a:chOff x="304800" y="2358166"/>
            <a:chExt cx="3906907" cy="41188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9" t="7390" r="11295" b="5496"/>
            <a:stretch/>
          </p:blipFill>
          <p:spPr>
            <a:xfrm>
              <a:off x="304800" y="2743200"/>
              <a:ext cx="3906907" cy="33909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7200" y="6134100"/>
              <a:ext cx="3200400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err="1" smtClean="0">
                  <a:latin typeface="+mn-lt"/>
                  <a:cs typeface="Franklin Gothic Book"/>
                </a:rPr>
                <a:t>μm</a:t>
              </a:r>
              <a:endParaRPr lang="en-US" sz="1800" kern="1000" spc="30" dirty="0" smtClean="0">
                <a:latin typeface="+mn-lt"/>
                <a:cs typeface="Franklin Gothic Book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7000" y="2358166"/>
              <a:ext cx="3200400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smtClean="0">
                  <a:latin typeface="+mn-lt"/>
                  <a:cs typeface="Franklin Gothic Book"/>
                </a:rPr>
                <a:t>Reference</a:t>
              </a:r>
              <a:endParaRPr lang="en-US" sz="1800" kern="1000" spc="30" dirty="0" smtClean="0">
                <a:latin typeface="+mn-lt"/>
                <a:cs typeface="Franklin Gothic Book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876800" y="6128092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2286000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200-nm extrusion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6800" y="2286000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Defect map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969" y="3081215"/>
            <a:ext cx="3657600" cy="12855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Reconstructed area: 20×20 μm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Average iteration time: 80 </a:t>
            </a:r>
            <a:r>
              <a:rPr lang="en-US" sz="1800" kern="1000" spc="30" dirty="0" err="1" smtClean="0">
                <a:latin typeface="+mn-lt"/>
                <a:cs typeface="Franklin Gothic Book"/>
              </a:rPr>
              <a:t>ms.</a:t>
            </a:r>
            <a:endParaRPr lang="en-US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Defect SNR: 15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0600" y="1447800"/>
            <a:ext cx="73914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Die to die defect inspection: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comparing a defect free area of the sample to a defective one.</a:t>
            </a:r>
          </a:p>
        </p:txBody>
      </p:sp>
    </p:spTree>
    <p:extLst>
      <p:ext uri="{BB962C8B-B14F-4D97-AF65-F5344CB8AC3E}">
        <p14:creationId xmlns:p14="http://schemas.microsoft.com/office/powerpoint/2010/main" val="831192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49045 -0.001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14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6665" r="11043" b="5556"/>
          <a:stretch/>
        </p:blipFill>
        <p:spPr>
          <a:xfrm>
            <a:off x="4670528" y="2728645"/>
            <a:ext cx="3983298" cy="34298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128092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err="1" smtClean="0">
                <a:latin typeface="+mn-lt"/>
                <a:cs typeface="Franklin Gothic Book"/>
              </a:rPr>
              <a:t>μm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2332493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200-nm extrusion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130" y="2338501"/>
            <a:ext cx="3200400" cy="3489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Defect map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4017" y="2338501"/>
            <a:ext cx="3901490" cy="4118834"/>
            <a:chOff x="234017" y="2338501"/>
            <a:chExt cx="3901490" cy="411883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6666" r="11063" b="5532"/>
            <a:stretch/>
          </p:blipFill>
          <p:spPr>
            <a:xfrm>
              <a:off x="234017" y="2723535"/>
              <a:ext cx="3901490" cy="33612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1000" y="6114435"/>
              <a:ext cx="3200400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err="1" smtClean="0">
                  <a:latin typeface="+mn-lt"/>
                  <a:cs typeface="Franklin Gothic Book"/>
                </a:rPr>
                <a:t>μm</a:t>
              </a:r>
              <a:endParaRPr lang="en-US" sz="1800" kern="1000" spc="30" dirty="0" smtClean="0">
                <a:latin typeface="+mn-lt"/>
                <a:cs typeface="Franklin Gothic Book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0800" y="2338501"/>
              <a:ext cx="3200400" cy="3429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Reference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6665" r="9371" b="5556"/>
          <a:stretch/>
        </p:blipFill>
        <p:spPr>
          <a:xfrm>
            <a:off x="4709438" y="2726089"/>
            <a:ext cx="4033015" cy="3434951"/>
          </a:xfrm>
          <a:prstGeom prst="rect">
            <a:avLst/>
          </a:prstGeom>
        </p:spPr>
      </p:pic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1905000" y="291600"/>
            <a:ext cx="7239000" cy="508500"/>
          </a:xfrm>
        </p:spPr>
        <p:txBody>
          <a:bodyPr/>
          <a:lstStyle/>
          <a:p>
            <a:r>
              <a:rPr lang="en-US" smtClean="0"/>
              <a:t>Pattern comparison </a:t>
            </a:r>
            <a:r>
              <a:rPr lang="en-US" dirty="0" smtClean="0"/>
              <a:t>for accurate defect localization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90600" y="1447800"/>
            <a:ext cx="7391400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smtClean="0">
                <a:latin typeface="+mn-lt"/>
                <a:cs typeface="Franklin Gothic Book"/>
              </a:rPr>
              <a:t>Defect phase map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969" y="3081215"/>
            <a:ext cx="3657600" cy="20241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Strong phase contrast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Binary phase </a:t>
            </a:r>
          </a:p>
        </p:txBody>
      </p:sp>
      <p:sp>
        <p:nvSpPr>
          <p:cNvPr id="23" name="TextBox 22"/>
          <p:cNvSpPr txBox="1"/>
          <p:nvPr/>
        </p:nvSpPr>
        <p:spPr>
          <a:xfrm rot="5400000">
            <a:off x="2686050" y="4170549"/>
            <a:ext cx="32004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smtClean="0">
                <a:latin typeface="+mn-lt"/>
                <a:cs typeface="Franklin Gothic Book"/>
              </a:rPr>
              <a:t>rad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7105650" y="4171950"/>
            <a:ext cx="3200400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smtClean="0">
                <a:latin typeface="+mn-lt"/>
                <a:cs typeface="Franklin Gothic Book"/>
              </a:rPr>
              <a:t>rad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87508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6 L 0.48663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resentation4" id="{C5C6AA4F-DB1B-2A4D-AAE3-4E2B366ED779}" vid="{0BCC0D45-E5D1-4841-A44A-1200B8EBBF5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</Template>
  <TotalTime>9034</TotalTime>
  <Words>873</Words>
  <Application>Microsoft Macintosh PowerPoint</Application>
  <PresentationFormat>On-screen Show (4:3)</PresentationFormat>
  <Paragraphs>183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 Narrow</vt:lpstr>
      <vt:lpstr>Calibri</vt:lpstr>
      <vt:lpstr>Calibri Light</vt:lpstr>
      <vt:lpstr>Franklin Gothic Book</vt:lpstr>
      <vt:lpstr>Georgia</vt:lpstr>
      <vt:lpstr>Helvetica</vt:lpstr>
      <vt:lpstr>ＭＳ Ｐゴシック</vt:lpstr>
      <vt:lpstr>Rockwell</vt:lpstr>
      <vt:lpstr>Symbol</vt:lpstr>
      <vt:lpstr>Times</vt:lpstr>
      <vt:lpstr>ヒラギノ角ゴ Pro W3</vt:lpstr>
      <vt:lpstr>Arial</vt:lpstr>
      <vt:lpstr>PSI-Powerpoint-Master Calibri V2</vt:lpstr>
      <vt:lpstr>Actinic inspection of programmed defects on arbitrary patterns</vt:lpstr>
      <vt:lpstr>Outline</vt:lpstr>
      <vt:lpstr>RESCAN</vt:lpstr>
      <vt:lpstr>Current results – defects on periodic patterns</vt:lpstr>
      <vt:lpstr>How does ptychography work?</vt:lpstr>
      <vt:lpstr>Programmed defect in a random pattern</vt:lpstr>
      <vt:lpstr>Programmed defect sample</vt:lpstr>
      <vt:lpstr>Pattern comparison for accurate defect localization</vt:lpstr>
      <vt:lpstr>Pattern comparison for accurate defect localization</vt:lpstr>
      <vt:lpstr>A practical approach: die to database inspection</vt:lpstr>
      <vt:lpstr>Close to the resolution limit</vt:lpstr>
      <vt:lpstr>Planned upgrades and roadmap</vt:lpstr>
      <vt:lpstr>Planned upgrades and roadmap</vt:lpstr>
      <vt:lpstr>Summary</vt:lpstr>
      <vt:lpstr>Wir schaffen Wissen – heute für morgen</vt:lpstr>
    </vt:vector>
  </TitlesOfParts>
  <Company/>
  <LinksUpToDate>false</LinksUpToDate>
  <SharedDoc>false</SharedDoc>
  <HyperlinkBase/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Actinic inspection of programmed defects on arbitrary patterns</dc:title>
  <dc:creator>Iacopo Mochi</dc:creator>
  <cp:lastModifiedBy>Iacopo Mochi</cp:lastModifiedBy>
  <cp:revision>130</cp:revision>
  <cp:lastPrinted>2015-07-23T13:50:07Z</cp:lastPrinted>
  <dcterms:created xsi:type="dcterms:W3CDTF">2017-08-24T20:19:27Z</dcterms:created>
  <dcterms:modified xsi:type="dcterms:W3CDTF">2017-09-12T13:08:19Z</dcterms:modified>
</cp:coreProperties>
</file>