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22"/>
  </p:notesMasterIdLst>
  <p:handoutMasterIdLst>
    <p:handoutMasterId r:id="rId23"/>
  </p:handoutMasterIdLst>
  <p:sldIdLst>
    <p:sldId id="331" r:id="rId2"/>
    <p:sldId id="323" r:id="rId3"/>
    <p:sldId id="332" r:id="rId4"/>
    <p:sldId id="333" r:id="rId5"/>
    <p:sldId id="334" r:id="rId6"/>
    <p:sldId id="335" r:id="rId7"/>
    <p:sldId id="336" r:id="rId8"/>
    <p:sldId id="346" r:id="rId9"/>
    <p:sldId id="349" r:id="rId10"/>
    <p:sldId id="337" r:id="rId11"/>
    <p:sldId id="350" r:id="rId12"/>
    <p:sldId id="351" r:id="rId13"/>
    <p:sldId id="352" r:id="rId14"/>
    <p:sldId id="338" r:id="rId15"/>
    <p:sldId id="339" r:id="rId16"/>
    <p:sldId id="348" r:id="rId17"/>
    <p:sldId id="345" r:id="rId18"/>
    <p:sldId id="347" r:id="rId19"/>
    <p:sldId id="353" r:id="rId20"/>
    <p:sldId id="330" r:id="rId21"/>
  </p:sldIdLst>
  <p:sldSz cx="9144000" cy="5143500" type="screen16x9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31"/>
            <p14:sldId id="323"/>
            <p14:sldId id="332"/>
            <p14:sldId id="333"/>
            <p14:sldId id="334"/>
            <p14:sldId id="335"/>
            <p14:sldId id="336"/>
            <p14:sldId id="346"/>
            <p14:sldId id="349"/>
            <p14:sldId id="337"/>
            <p14:sldId id="350"/>
            <p14:sldId id="351"/>
            <p14:sldId id="352"/>
            <p14:sldId id="338"/>
            <p14:sldId id="339"/>
            <p14:sldId id="348"/>
            <p14:sldId id="345"/>
            <p14:sldId id="347"/>
            <p14:sldId id="353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8" orient="horz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453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  <p15:guide id="16" pos="57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FFFFFF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569"/>
    <p:restoredTop sz="91969" autoAdjust="0"/>
  </p:normalViewPr>
  <p:slideViewPr>
    <p:cSldViewPr snapToObjects="1">
      <p:cViewPr>
        <p:scale>
          <a:sx n="124" d="100"/>
          <a:sy n="124" d="100"/>
        </p:scale>
        <p:origin x="144" y="312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orient="horz"/>
        <p:guide pos="657"/>
        <p:guide pos="5534"/>
        <p:guide pos="521"/>
        <p:guide pos="453"/>
        <p:guide pos="1315"/>
        <p:guide pos="3039"/>
        <p:guide pos="3152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38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964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98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2642404" y="212024"/>
            <a:ext cx="5674015" cy="25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90" y="3429001"/>
            <a:ext cx="7969249" cy="1041704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90" y="3105000"/>
            <a:ext cx="7969249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2" y="212024"/>
            <a:ext cx="2534400" cy="252174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2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411512"/>
            <a:ext cx="1219200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"/>
          <p:cNvSpPr>
            <a:spLocks noChangeArrowheads="1"/>
          </p:cNvSpPr>
          <p:nvPr userDrawn="1"/>
        </p:nvSpPr>
        <p:spPr bwMode="auto">
          <a:xfrm>
            <a:off x="5292080" y="2559466"/>
            <a:ext cx="3024336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1100" b="1" i="0" kern="0" spc="30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424000" y="212024"/>
            <a:ext cx="720000" cy="252174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5" name="Rechteck 15"/>
          <p:cNvSpPr>
            <a:spLocks noChangeArrowheads="1"/>
          </p:cNvSpPr>
          <p:nvPr userDrawn="1"/>
        </p:nvSpPr>
        <p:spPr bwMode="auto">
          <a:xfrm>
            <a:off x="828003" y="4604149"/>
            <a:ext cx="720725" cy="539353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91" y="1059658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1" y="1006079"/>
            <a:ext cx="3781425" cy="3509963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3" y="1003403"/>
            <a:ext cx="3781425" cy="3509963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91" y="1059658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9" y="1087354"/>
            <a:ext cx="3781425" cy="3428689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1" y="1084675"/>
            <a:ext cx="3781425" cy="3431366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91" y="1059658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4860"/>
            <a:ext cx="8370753" cy="41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59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14313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3" y="764859"/>
            <a:ext cx="720725" cy="545926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5B7AE1E-1FFE-4D3B-9C61-BC7D34A16ECA}" type="datetimeFigureOut">
              <a:rPr lang="de-CH" smtClean="0"/>
              <a:t>31.10.16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D530-F46E-4C4A-8FCF-FEFCEC58D38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706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3" y="218701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Folientitel</a:t>
            </a:r>
            <a:r>
              <a:rPr lang="en-GB" noProof="0" dirty="0" smtClean="0"/>
              <a:t> </a:t>
            </a:r>
            <a:r>
              <a:rPr lang="en-GB" noProof="0" dirty="0" err="1" smtClean="0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95862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3" y="1059657"/>
            <a:ext cx="720725" cy="545926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91" y="1006080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14313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81" r:id="rId9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microsoft.com/office/2007/relationships/hdphoto" Target="../media/hdphoto2.wdp"/><Relationship Id="rId4" Type="http://schemas.openxmlformats.org/officeDocument/2006/relationships/image" Target="../media/image20.png"/><Relationship Id="rId5" Type="http://schemas.microsoft.com/office/2007/relationships/hdphoto" Target="../media/hdphoto3.wdp"/><Relationship Id="rId6" Type="http://schemas.openxmlformats.org/officeDocument/2006/relationships/image" Target="../media/image21.jpeg"/><Relationship Id="rId7" Type="http://schemas.microsoft.com/office/2007/relationships/hdphoto" Target="../media/hdphoto4.wdp"/><Relationship Id="rId8" Type="http://schemas.openxmlformats.org/officeDocument/2006/relationships/image" Target="../media/image22.png"/><Relationship Id="rId9" Type="http://schemas.microsoft.com/office/2007/relationships/hdphoto" Target="../media/hdphoto5.wdp"/><Relationship Id="rId10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14390" y="3486150"/>
            <a:ext cx="7969249" cy="1090800"/>
          </a:xfrm>
        </p:spPr>
        <p:txBody>
          <a:bodyPr/>
          <a:lstStyle/>
          <a:p>
            <a:r>
              <a:rPr lang="en-US" dirty="0" err="1"/>
              <a:t>Lensless</a:t>
            </a:r>
            <a:r>
              <a:rPr lang="en-US" dirty="0"/>
              <a:t> </a:t>
            </a:r>
            <a:r>
              <a:rPr lang="en-US" dirty="0" smtClean="0"/>
              <a:t>Actinic Inspection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of </a:t>
            </a:r>
            <a:r>
              <a:rPr lang="en-US" dirty="0"/>
              <a:t>EUV </a:t>
            </a:r>
            <a:r>
              <a:rPr lang="en-US" dirty="0" smtClean="0"/>
              <a:t>Reticles </a:t>
            </a:r>
            <a:r>
              <a:rPr lang="en-US" dirty="0"/>
              <a:t>with RESCAN 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814391" y="2800350"/>
            <a:ext cx="7969249" cy="364520"/>
          </a:xfrm>
        </p:spPr>
        <p:txBody>
          <a:bodyPr/>
          <a:lstStyle/>
          <a:p>
            <a:r>
              <a:rPr lang="en-US" i="1" dirty="0" smtClean="0"/>
              <a:t>I. </a:t>
            </a:r>
            <a:r>
              <a:rPr lang="en-US" i="1" dirty="0"/>
              <a:t>Mochi</a:t>
            </a:r>
            <a:r>
              <a:rPr lang="en-US" i="1" baseline="30000" dirty="0"/>
              <a:t>1</a:t>
            </a:r>
            <a:r>
              <a:rPr lang="en-US" i="1" dirty="0"/>
              <a:t>, </a:t>
            </a:r>
            <a:r>
              <a:rPr lang="en-US" i="1" dirty="0" smtClean="0"/>
              <a:t>P. Helfenstein</a:t>
            </a:r>
            <a:r>
              <a:rPr lang="en-US" i="1" baseline="30000" dirty="0" smtClean="0"/>
              <a:t>1</a:t>
            </a:r>
            <a:r>
              <a:rPr lang="en-US" i="1" dirty="0"/>
              <a:t>, </a:t>
            </a:r>
            <a:r>
              <a:rPr lang="en-US" i="1" dirty="0" smtClean="0"/>
              <a:t>R. Rajendran</a:t>
            </a:r>
            <a:r>
              <a:rPr lang="en-US" i="1" baseline="30000" dirty="0" smtClean="0"/>
              <a:t>1</a:t>
            </a:r>
            <a:r>
              <a:rPr lang="en-US" i="1" dirty="0"/>
              <a:t>, </a:t>
            </a:r>
            <a:r>
              <a:rPr lang="en-US" i="1" dirty="0" smtClean="0"/>
              <a:t>I. </a:t>
            </a:r>
            <a:r>
              <a:rPr lang="en-US" i="1" dirty="0"/>
              <a:t>Mohacsi</a:t>
            </a:r>
            <a:r>
              <a:rPr lang="en-US" i="1" baseline="30000" dirty="0"/>
              <a:t>1</a:t>
            </a:r>
            <a:r>
              <a:rPr lang="en-US" i="1" dirty="0"/>
              <a:t>, </a:t>
            </a:r>
            <a:r>
              <a:rPr lang="en-US" i="1" dirty="0" smtClean="0"/>
              <a:t>Y. </a:t>
            </a:r>
            <a:r>
              <a:rPr lang="en-US" i="1" dirty="0"/>
              <a:t>Ekinci</a:t>
            </a:r>
            <a:r>
              <a:rPr lang="en-US" i="1" baseline="30000" dirty="0"/>
              <a:t>1</a:t>
            </a:r>
            <a:r>
              <a:rPr lang="en-US" i="1" dirty="0"/>
              <a:t>, </a:t>
            </a:r>
            <a:r>
              <a:rPr lang="en-US" i="1" dirty="0" smtClean="0"/>
              <a:t>S. </a:t>
            </a:r>
            <a:r>
              <a:rPr lang="en-US" i="1" dirty="0"/>
              <a:t>Yoshitake</a:t>
            </a:r>
            <a:r>
              <a:rPr lang="en-US" i="1" baseline="30000" dirty="0"/>
              <a:t>2</a:t>
            </a:r>
            <a:r>
              <a:rPr lang="en-US" i="1" dirty="0"/>
              <a:t> </a:t>
            </a:r>
            <a:endParaRPr lang="en-US" dirty="0"/>
          </a:p>
          <a:p>
            <a:r>
              <a:rPr lang="en-US" i="1" baseline="30000" dirty="0"/>
              <a:t>1</a:t>
            </a:r>
            <a:r>
              <a:rPr lang="en-US" i="1" dirty="0"/>
              <a:t>Paul Scherrer </a:t>
            </a:r>
            <a:r>
              <a:rPr lang="en-US" i="1" dirty="0" smtClean="0"/>
              <a:t>Institut. </a:t>
            </a:r>
            <a:r>
              <a:rPr lang="en-US" i="1" baseline="30000" dirty="0" smtClean="0"/>
              <a:t>2</a:t>
            </a:r>
            <a:r>
              <a:rPr lang="en-US" i="1" dirty="0" smtClean="0"/>
              <a:t>NuFlare </a:t>
            </a:r>
            <a:r>
              <a:rPr lang="en-US" i="1" dirty="0"/>
              <a:t>Technology, Inc</a:t>
            </a:r>
            <a:r>
              <a:rPr lang="en-US" i="1" dirty="0" smtClean="0"/>
              <a:t>.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600200" y="4805550"/>
            <a:ext cx="6068146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>
                <a:solidFill>
                  <a:srgbClr val="969696"/>
                </a:solidFill>
                <a:latin typeface="+mn-lt"/>
              </a:rPr>
              <a:t>EUVL symposium 2016</a:t>
            </a:r>
            <a:endParaRPr lang="en-GB" sz="1800" b="1" kern="1000" spc="30" dirty="0">
              <a:solidFill>
                <a:srgbClr val="969696"/>
              </a:solidFill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9519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 localization </a:t>
            </a:r>
            <a:r>
              <a:rPr lang="mr-IN" dirty="0" smtClean="0"/>
              <a:t>–</a:t>
            </a:r>
            <a:r>
              <a:rPr lang="en-US" dirty="0" smtClean="0"/>
              <a:t> 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206312" y="4392170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287079" y="2766596"/>
            <a:ext cx="1489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October 2015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7108" y="2766596"/>
            <a:ext cx="1637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February 2016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4823996"/>
            <a:ext cx="135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May 2016</a:t>
            </a: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9330" y="4809168"/>
            <a:ext cx="1363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July 2016</a:t>
            </a: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7385" y="4809168"/>
            <a:ext cx="1758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August 2016</a:t>
            </a:r>
            <a:endParaRPr lang="de-CH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14" t="17930" r="25407" b="20953"/>
          <a:stretch/>
        </p:blipFill>
        <p:spPr>
          <a:xfrm>
            <a:off x="1295400" y="1040723"/>
            <a:ext cx="1481048" cy="17995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42" t="34145" r="48328" b="23145"/>
          <a:stretch/>
        </p:blipFill>
        <p:spPr>
          <a:xfrm rot="10800000" flipV="1">
            <a:off x="5211628" y="3053487"/>
            <a:ext cx="1341572" cy="17705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0" t="18315" r="4883" b="9305"/>
          <a:stretch/>
        </p:blipFill>
        <p:spPr>
          <a:xfrm flipH="1">
            <a:off x="1287080" y="3056568"/>
            <a:ext cx="1385843" cy="1795131"/>
          </a:xfrm>
          <a:prstGeom prst="rect">
            <a:avLst/>
          </a:prstGeom>
        </p:spPr>
      </p:pic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32" t="10315" r="26995" b="12803"/>
          <a:stretch/>
        </p:blipFill>
        <p:spPr>
          <a:xfrm rot="10800000" flipH="1">
            <a:off x="3358008" y="3080792"/>
            <a:ext cx="1366391" cy="17741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80" y="1040723"/>
            <a:ext cx="1444595" cy="1799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55" t="29279" r="23730" b="17326"/>
          <a:stretch/>
        </p:blipFill>
        <p:spPr>
          <a:xfrm flipH="1">
            <a:off x="7157385" y="3067480"/>
            <a:ext cx="1758017" cy="17985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79524" y="4809168"/>
            <a:ext cx="1322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June 2016</a:t>
            </a: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7800" y="1867689"/>
            <a:ext cx="3524254" cy="10850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ctr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 smtClean="0">
                <a:latin typeface="+mn-lt"/>
                <a:cs typeface="Franklin Gothic Book"/>
              </a:rPr>
              <a:t>Artifact </a:t>
            </a:r>
            <a:r>
              <a:rPr lang="en-US" sz="2000" kern="1000" spc="30" dirty="0">
                <a:latin typeface="+mn-lt"/>
                <a:cs typeface="Franklin Gothic Book"/>
              </a:rPr>
              <a:t>reduction.</a:t>
            </a:r>
          </a:p>
          <a:p>
            <a:pPr marL="285750" indent="-285750" algn="ctr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cs typeface="Franklin Gothic Book"/>
              </a:rPr>
              <a:t>Resolution enhancement.</a:t>
            </a:r>
          </a:p>
          <a:p>
            <a:pPr marL="285750" indent="-285750" algn="ctr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cs typeface="Franklin Gothic Book"/>
              </a:rPr>
              <a:t>Field of view increase.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7801" y="1067707"/>
            <a:ext cx="3524254" cy="10850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b="1" kern="1000" spc="30" dirty="0">
                <a:latin typeface="+mn-lt"/>
                <a:cs typeface="Franklin Gothic Book"/>
              </a:rPr>
              <a:t>Reconstruction algorithm optimization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381439" y="1885426"/>
            <a:ext cx="1489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</a:rPr>
              <a:t>RESCAN 1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81440" y="3784855"/>
            <a:ext cx="1489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RESCAN 2</a:t>
            </a:r>
            <a:endParaRPr lang="de-CH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1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 localization </a:t>
            </a:r>
            <a:r>
              <a:rPr lang="mr-IN" dirty="0" smtClean="0"/>
              <a:t>–</a:t>
            </a:r>
            <a:r>
              <a:rPr lang="en-US" dirty="0" smtClean="0"/>
              <a:t> experimental results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10481" y="1562083"/>
            <a:ext cx="2149756" cy="343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Amplitude map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1" t="8307" r="18370" b="11576"/>
          <a:stretch/>
        </p:blipFill>
        <p:spPr bwMode="auto">
          <a:xfrm>
            <a:off x="799456" y="1851023"/>
            <a:ext cx="3171806" cy="31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4067" r="6814"/>
          <a:stretch/>
        </p:blipFill>
        <p:spPr>
          <a:xfrm>
            <a:off x="4367828" y="2286271"/>
            <a:ext cx="4166572" cy="19319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37815" y="2114550"/>
            <a:ext cx="2601132" cy="343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Amplitude modulation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9517" y="1157774"/>
            <a:ext cx="6936622" cy="343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100 nm CD lines with programmed and native defects</a:t>
            </a:r>
          </a:p>
        </p:txBody>
      </p:sp>
    </p:spTree>
    <p:extLst>
      <p:ext uri="{BB962C8B-B14F-4D97-AF65-F5344CB8AC3E}">
        <p14:creationId xmlns:p14="http://schemas.microsoft.com/office/powerpoint/2010/main" val="1489576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Defect localization </a:t>
            </a:r>
            <a:r>
              <a:rPr lang="mr-IN" dirty="0"/>
              <a:t>–</a:t>
            </a:r>
            <a:r>
              <a:rPr lang="en-US" dirty="0"/>
              <a:t> experimental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073244" y="4279747"/>
            <a:ext cx="435937" cy="119077"/>
          </a:xfrm>
        </p:spPr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pic>
        <p:nvPicPr>
          <p:cNvPr id="5" name="Picture 3" descr="I:\Rajeev\SEM\reviewer Feb 2016\Square 200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8" t="11319" r="19514" b="6142"/>
          <a:stretch/>
        </p:blipFill>
        <p:spPr bwMode="auto">
          <a:xfrm>
            <a:off x="1179733" y="1827075"/>
            <a:ext cx="3011267" cy="30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9609" y="1464703"/>
            <a:ext cx="1918492" cy="331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SEM 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9113" y="1464701"/>
            <a:ext cx="2788332" cy="331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Phase map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t="8492" r="14450" b="12324"/>
          <a:stretch/>
        </p:blipFill>
        <p:spPr bwMode="auto">
          <a:xfrm>
            <a:off x="5319113" y="1827075"/>
            <a:ext cx="3051624" cy="30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2209800" y="4095750"/>
            <a:ext cx="198798" cy="211191"/>
          </a:xfrm>
          <a:prstGeom prst="ellipse">
            <a:avLst/>
          </a:prstGeom>
          <a:noFill/>
          <a:ln w="9525" cap="flat" cmpd="sng" algn="ctr">
            <a:solidFill>
              <a:srgbClr val="EB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78202" y="4113159"/>
            <a:ext cx="198798" cy="211191"/>
          </a:xfrm>
          <a:prstGeom prst="ellipse">
            <a:avLst/>
          </a:prstGeom>
          <a:noFill/>
          <a:ln w="9525" cap="flat" cmpd="sng" algn="ctr">
            <a:solidFill>
              <a:srgbClr val="EB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10345" y="3799686"/>
            <a:ext cx="198798" cy="211191"/>
          </a:xfrm>
          <a:prstGeom prst="ellipse">
            <a:avLst/>
          </a:prstGeom>
          <a:noFill/>
          <a:ln w="9525" cap="flat" cmpd="sng" algn="ctr">
            <a:solidFill>
              <a:srgbClr val="EB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014801" y="3838241"/>
            <a:ext cx="198798" cy="211191"/>
          </a:xfrm>
          <a:prstGeom prst="ellipse">
            <a:avLst/>
          </a:prstGeom>
          <a:noFill/>
          <a:ln w="9525" cap="flat" cmpd="sng" algn="ctr">
            <a:solidFill>
              <a:srgbClr val="EB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76600" y="3906366"/>
            <a:ext cx="198798" cy="211191"/>
          </a:xfrm>
          <a:prstGeom prst="ellipse">
            <a:avLst/>
          </a:prstGeom>
          <a:noFill/>
          <a:ln w="9525" cap="flat" cmpd="sng" algn="ctr">
            <a:solidFill>
              <a:srgbClr val="EB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391400" y="3950970"/>
            <a:ext cx="198798" cy="211191"/>
          </a:xfrm>
          <a:prstGeom prst="ellipse">
            <a:avLst/>
          </a:prstGeom>
          <a:noFill/>
          <a:ln w="9525" cap="flat" cmpd="sng" algn="ctr">
            <a:solidFill>
              <a:srgbClr val="EB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286000" y="2800350"/>
            <a:ext cx="377540" cy="348466"/>
          </a:xfrm>
          <a:prstGeom prst="ellipse">
            <a:avLst/>
          </a:prstGeom>
          <a:noFill/>
          <a:ln w="9525" cap="flat" cmpd="sng" algn="ctr">
            <a:solidFill>
              <a:srgbClr val="EB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441985" y="2810577"/>
            <a:ext cx="377540" cy="348466"/>
          </a:xfrm>
          <a:prstGeom prst="ellipse">
            <a:avLst/>
          </a:prstGeom>
          <a:noFill/>
          <a:ln w="9525" cap="flat" cmpd="sng" algn="ctr">
            <a:solidFill>
              <a:srgbClr val="EB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657600" y="2360559"/>
            <a:ext cx="198798" cy="211191"/>
          </a:xfrm>
          <a:prstGeom prst="ellipse">
            <a:avLst/>
          </a:prstGeom>
          <a:noFill/>
          <a:ln w="9525" cap="flat" cmpd="sng" algn="ctr">
            <a:solidFill>
              <a:srgbClr val="EB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930707" y="2335957"/>
            <a:ext cx="198798" cy="211191"/>
          </a:xfrm>
          <a:prstGeom prst="ellipse">
            <a:avLst/>
          </a:prstGeom>
          <a:noFill/>
          <a:ln w="9525" cap="flat" cmpd="sng" algn="ctr">
            <a:solidFill>
              <a:srgbClr val="EB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17" y="1157774"/>
            <a:ext cx="6936622" cy="343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Phase contrast is also useful for defect identification.</a:t>
            </a:r>
          </a:p>
        </p:txBody>
      </p:sp>
    </p:spTree>
    <p:extLst>
      <p:ext uri="{BB962C8B-B14F-4D97-AF65-F5344CB8AC3E}">
        <p14:creationId xmlns:p14="http://schemas.microsoft.com/office/powerpoint/2010/main" val="6699012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8017"/>
            <a:ext cx="4572000" cy="28956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Looks promising but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206312" y="4691062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971550"/>
            <a:ext cx="72390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There are two main challenges for successful implementation: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1352550"/>
            <a:ext cx="27432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1. Detector dynamic range</a:t>
            </a:r>
            <a:r>
              <a:rPr lang="en-US" sz="1800" b="1" kern="1000" spc="30" dirty="0">
                <a:latin typeface="+mn-lt"/>
                <a:cs typeface="Franklin Gothic Book"/>
              </a:rPr>
              <a:t>	</a:t>
            </a:r>
            <a:endParaRPr lang="en-US" sz="1800" b="1" kern="1000" spc="30" dirty="0" smtClean="0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1352550"/>
            <a:ext cx="3177112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2. Full mask inspection time</a:t>
            </a:r>
            <a:r>
              <a:rPr lang="en-US" sz="1800" b="1" kern="1000" spc="30" dirty="0">
                <a:latin typeface="+mn-lt"/>
                <a:cs typeface="Franklin Gothic Book"/>
              </a:rPr>
              <a:t>	</a:t>
            </a:r>
            <a:endParaRPr lang="en-US" sz="1800" b="1" kern="1000" spc="30" dirty="0" smtClean="0">
              <a:latin typeface="+mn-lt"/>
              <a:cs typeface="Franklin Gothic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5818"/>
            <a:ext cx="4572000" cy="129540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609600" y="3922620"/>
            <a:ext cx="3581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" y="3181350"/>
            <a:ext cx="3581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9600" y="4010796"/>
            <a:ext cx="19050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solidFill>
                  <a:srgbClr val="00B050"/>
                </a:solidFill>
                <a:latin typeface="+mn-lt"/>
                <a:cs typeface="Franklin Gothic Book"/>
              </a:rPr>
              <a:t>Defect signal level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2495549"/>
            <a:ext cx="3581400" cy="5976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Detector max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Intensity		         typ. 3000 </a:t>
            </a:r>
            <a:r>
              <a:rPr lang="en-US" sz="1800" kern="1000" spc="30" dirty="0" err="1" smtClean="0">
                <a:latin typeface="+mn-lt"/>
                <a:cs typeface="Franklin Gothic Book"/>
              </a:rPr>
              <a:t>ph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609600" y="3770220"/>
            <a:ext cx="3581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590800" y="3998820"/>
            <a:ext cx="1600200" cy="3167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solidFill>
                  <a:srgbClr val="FF0000"/>
                </a:solidFill>
                <a:latin typeface="+mn-lt"/>
                <a:cs typeface="Franklin Gothic Book"/>
              </a:rPr>
              <a:t>Noise level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9600" y="4315596"/>
            <a:ext cx="3733800" cy="5421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Low intensity </a:t>
            </a:r>
            <a:r>
              <a:rPr lang="mr-IN" sz="1800" kern="1000" spc="30" dirty="0" smtClean="0">
                <a:latin typeface="+mn-lt"/>
                <a:cs typeface="Franklin Gothic Book"/>
              </a:rPr>
              <a:t>–</a:t>
            </a:r>
            <a:r>
              <a:rPr lang="en-US" sz="1800" kern="1000" spc="30" dirty="0" smtClean="0">
                <a:latin typeface="+mn-lt"/>
                <a:cs typeface="Franklin Gothic Book"/>
              </a:rPr>
              <a:t> Signal buried in noise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High intensity  </a:t>
            </a:r>
            <a:r>
              <a:rPr lang="mr-IN" sz="1800" kern="1000" spc="30" dirty="0">
                <a:latin typeface="+mn-lt"/>
                <a:cs typeface="Franklin Gothic Book"/>
              </a:rPr>
              <a:t>–</a:t>
            </a:r>
            <a:r>
              <a:rPr lang="en-US" sz="1800" kern="1000" spc="30" dirty="0">
                <a:latin typeface="+mn-lt"/>
                <a:cs typeface="Franklin Gothic Book"/>
              </a:rPr>
              <a:t> </a:t>
            </a:r>
            <a:r>
              <a:rPr lang="en-US" sz="1800" kern="1000" spc="30" dirty="0" smtClean="0">
                <a:latin typeface="+mn-lt"/>
                <a:cs typeface="Franklin Gothic Book"/>
              </a:rPr>
              <a:t>Peak saturation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29200" y="1733550"/>
            <a:ext cx="3581400" cy="76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How much time does it take to scan a 100×100 mm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2</a:t>
            </a:r>
            <a:r>
              <a:rPr lang="en-US" sz="1800" kern="1000" spc="30" dirty="0" smtClean="0">
                <a:latin typeface="+mn-lt"/>
                <a:cs typeface="Franklin Gothic Book"/>
              </a:rPr>
              <a:t> area with a 30 </a:t>
            </a:r>
            <a:r>
              <a:rPr lang="en-US" sz="1800" kern="1000" spc="30" dirty="0" err="1" smtClean="0">
                <a:latin typeface="+mn-lt"/>
                <a:cs typeface="Franklin Gothic Book"/>
              </a:rPr>
              <a:t>μm</a:t>
            </a:r>
            <a:r>
              <a:rPr lang="en-US" sz="1800" kern="1000" spc="30" dirty="0" smtClean="0">
                <a:latin typeface="+mn-lt"/>
                <a:cs typeface="Franklin Gothic Book"/>
              </a:rPr>
              <a:t> diameter probe?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smtClean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5181600" y="272415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410200" y="272415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5638800" y="272415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 flipV="1">
            <a:off x="6248400" y="2876550"/>
            <a:ext cx="76200" cy="777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 flipV="1">
            <a:off x="6400800" y="2876552"/>
            <a:ext cx="76200" cy="777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 flipV="1">
            <a:off x="6553200" y="2876552"/>
            <a:ext cx="76200" cy="777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29200" y="3243170"/>
            <a:ext cx="3581400" cy="76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We need at least 50% overlapping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100×100 mm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2</a:t>
            </a:r>
            <a:r>
              <a:rPr lang="en-US" sz="1800" kern="1000" spc="30" dirty="0" smtClean="0">
                <a:latin typeface="+mn-lt"/>
                <a:cs typeface="Franklin Gothic Book"/>
              </a:rPr>
              <a:t> / 0.015×0.015 mm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2 </a:t>
            </a:r>
            <a:endParaRPr lang="en-US" sz="1800" kern="1000" spc="30" dirty="0" smtClean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smtClean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61" name="Down Arrow 60"/>
          <p:cNvSpPr/>
          <p:nvPr/>
        </p:nvSpPr>
        <p:spPr bwMode="auto">
          <a:xfrm>
            <a:off x="6324600" y="3867150"/>
            <a:ext cx="381000" cy="313554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53000" y="4200710"/>
            <a:ext cx="3124200" cy="5808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44000000 images!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Requires  ~1800 Hz frame rate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4572000" y="1428750"/>
            <a:ext cx="45719" cy="34099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73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69136E-6 L -0.00417 -0.029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4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2099E-6 L -0.00417 -0.074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5" grpId="0"/>
      <p:bldP spid="36" grpId="0"/>
      <p:bldP spid="37" grpId="0" animBg="1"/>
      <p:bldP spid="38" grpId="0" animBg="1"/>
      <p:bldP spid="39" grpId="0" animBg="1"/>
      <p:bldP spid="57" grpId="0" animBg="1"/>
      <p:bldP spid="58" grpId="0" animBg="1"/>
      <p:bldP spid="59" grpId="0" animBg="1"/>
      <p:bldP spid="60" grpId="0"/>
      <p:bldP spid="61" grpId="0" animBg="1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RESCAN dedicated beamline at SLS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13" y="1581150"/>
            <a:ext cx="5337642" cy="32559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1" y="2419350"/>
            <a:ext cx="365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"/>
              </a:rPr>
              <a:t>Wavelength: 4 -14 nm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"/>
              </a:rPr>
              <a:t>Photon rate: 10</a:t>
            </a:r>
            <a:r>
              <a:rPr lang="en-US" baseline="30000" dirty="0">
                <a:latin typeface=""/>
              </a:rPr>
              <a:t>11</a:t>
            </a:r>
            <a:r>
              <a:rPr lang="en-US" dirty="0">
                <a:latin typeface=""/>
              </a:rPr>
              <a:t> -10</a:t>
            </a:r>
            <a:r>
              <a:rPr lang="en-US" baseline="30000" dirty="0">
                <a:latin typeface=""/>
              </a:rPr>
              <a:t>12</a:t>
            </a:r>
            <a:r>
              <a:rPr lang="en-US" sz="800" dirty="0">
                <a:latin typeface=""/>
              </a:rPr>
              <a:t> </a:t>
            </a:r>
            <a:r>
              <a:rPr lang="en-US" dirty="0">
                <a:latin typeface=""/>
              </a:rPr>
              <a:t> </a:t>
            </a:r>
            <a:r>
              <a:rPr lang="en-US" dirty="0" err="1">
                <a:latin typeface=""/>
              </a:rPr>
              <a:t>Ph</a:t>
            </a:r>
            <a:r>
              <a:rPr lang="en-US" dirty="0">
                <a:latin typeface=""/>
              </a:rPr>
              <a:t>/s  (Coherent flux on sample)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"/>
              </a:rPr>
              <a:t>Monochromaticity</a:t>
            </a:r>
            <a:r>
              <a:rPr lang="en-US" dirty="0">
                <a:latin typeface=""/>
              </a:rPr>
              <a:t>: 2000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1101" y="1090613"/>
            <a:ext cx="5715000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Designed and optimized for RESCAN</a:t>
            </a:r>
          </a:p>
        </p:txBody>
      </p:sp>
    </p:spTree>
    <p:extLst>
      <p:ext uri="{BB962C8B-B14F-4D97-AF65-F5344CB8AC3E}">
        <p14:creationId xmlns:p14="http://schemas.microsoft.com/office/powerpoint/2010/main" val="9045004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mr-IN" dirty="0" smtClean="0"/>
              <a:t>–</a:t>
            </a:r>
            <a:r>
              <a:rPr lang="en-US" i="1" dirty="0" smtClean="0"/>
              <a:t>very</a:t>
            </a:r>
            <a:r>
              <a:rPr lang="mr-IN" dirty="0" smtClean="0"/>
              <a:t>–</a:t>
            </a:r>
            <a:r>
              <a:rPr lang="en-US" dirty="0" smtClean="0"/>
              <a:t> fast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5065238" y="1200150"/>
            <a:ext cx="3450118" cy="2209800"/>
            <a:chOff x="2751665" y="2132856"/>
            <a:chExt cx="3450118" cy="22098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6" t="36956" r="47216"/>
            <a:stretch/>
          </p:blipFill>
          <p:spPr bwMode="auto">
            <a:xfrm>
              <a:off x="2751665" y="2132856"/>
              <a:ext cx="3450118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756634" y="3744841"/>
              <a:ext cx="1018253" cy="561014"/>
              <a:chOff x="745435" y="3464334"/>
              <a:chExt cx="1018253" cy="561014"/>
            </a:xfrm>
            <a:scene3d>
              <a:camera prst="isometricRightUp"/>
              <a:lightRig rig="threePt" dir="t"/>
            </a:scene3d>
          </p:grpSpPr>
          <p:sp>
            <p:nvSpPr>
              <p:cNvPr id="22" name="Freeform 21"/>
              <p:cNvSpPr/>
              <p:nvPr/>
            </p:nvSpPr>
            <p:spPr>
              <a:xfrm>
                <a:off x="745435" y="3464334"/>
                <a:ext cx="586408" cy="561014"/>
              </a:xfrm>
              <a:custGeom>
                <a:avLst/>
                <a:gdLst>
                  <a:gd name="connsiteX0" fmla="*/ 0 w 586408"/>
                  <a:gd name="connsiteY0" fmla="*/ 322475 h 561014"/>
                  <a:gd name="connsiteX1" fmla="*/ 69574 w 586408"/>
                  <a:gd name="connsiteY1" fmla="*/ 4423 h 561014"/>
                  <a:gd name="connsiteX2" fmla="*/ 149087 w 586408"/>
                  <a:gd name="connsiteY2" fmla="*/ 531196 h 561014"/>
                  <a:gd name="connsiteX3" fmla="*/ 208722 w 586408"/>
                  <a:gd name="connsiteY3" fmla="*/ 4423 h 561014"/>
                  <a:gd name="connsiteX4" fmla="*/ 268356 w 586408"/>
                  <a:gd name="connsiteY4" fmla="*/ 551075 h 561014"/>
                  <a:gd name="connsiteX5" fmla="*/ 327991 w 586408"/>
                  <a:gd name="connsiteY5" fmla="*/ 4423 h 561014"/>
                  <a:gd name="connsiteX6" fmla="*/ 387626 w 586408"/>
                  <a:gd name="connsiteY6" fmla="*/ 561014 h 561014"/>
                  <a:gd name="connsiteX7" fmla="*/ 447261 w 586408"/>
                  <a:gd name="connsiteY7" fmla="*/ 4423 h 561014"/>
                  <a:gd name="connsiteX8" fmla="*/ 506895 w 586408"/>
                  <a:gd name="connsiteY8" fmla="*/ 551075 h 561014"/>
                  <a:gd name="connsiteX9" fmla="*/ 566530 w 586408"/>
                  <a:gd name="connsiteY9" fmla="*/ 213144 h 561014"/>
                  <a:gd name="connsiteX10" fmla="*/ 586408 w 586408"/>
                  <a:gd name="connsiteY10" fmla="*/ 213144 h 56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6408" h="561014">
                    <a:moveTo>
                      <a:pt x="0" y="322475"/>
                    </a:moveTo>
                    <a:cubicBezTo>
                      <a:pt x="22363" y="146055"/>
                      <a:pt x="44726" y="-30364"/>
                      <a:pt x="69574" y="4423"/>
                    </a:cubicBezTo>
                    <a:cubicBezTo>
                      <a:pt x="94422" y="39210"/>
                      <a:pt x="125896" y="531196"/>
                      <a:pt x="149087" y="531196"/>
                    </a:cubicBezTo>
                    <a:cubicBezTo>
                      <a:pt x="172278" y="531196"/>
                      <a:pt x="188844" y="1110"/>
                      <a:pt x="208722" y="4423"/>
                    </a:cubicBezTo>
                    <a:cubicBezTo>
                      <a:pt x="228600" y="7736"/>
                      <a:pt x="248478" y="551075"/>
                      <a:pt x="268356" y="551075"/>
                    </a:cubicBezTo>
                    <a:cubicBezTo>
                      <a:pt x="288234" y="551075"/>
                      <a:pt x="308113" y="2767"/>
                      <a:pt x="327991" y="4423"/>
                    </a:cubicBezTo>
                    <a:cubicBezTo>
                      <a:pt x="347869" y="6079"/>
                      <a:pt x="367748" y="561014"/>
                      <a:pt x="387626" y="561014"/>
                    </a:cubicBezTo>
                    <a:cubicBezTo>
                      <a:pt x="407504" y="561014"/>
                      <a:pt x="427383" y="6079"/>
                      <a:pt x="447261" y="4423"/>
                    </a:cubicBezTo>
                    <a:cubicBezTo>
                      <a:pt x="467139" y="2767"/>
                      <a:pt x="487017" y="516288"/>
                      <a:pt x="506895" y="551075"/>
                    </a:cubicBezTo>
                    <a:cubicBezTo>
                      <a:pt x="526773" y="585862"/>
                      <a:pt x="553278" y="269466"/>
                      <a:pt x="566530" y="213144"/>
                    </a:cubicBezTo>
                    <a:cubicBezTo>
                      <a:pt x="579782" y="156822"/>
                      <a:pt x="583095" y="184983"/>
                      <a:pt x="586408" y="213144"/>
                    </a:cubicBezTo>
                  </a:path>
                </a:pathLst>
              </a:custGeom>
              <a:noFill/>
              <a:ln>
                <a:gradFill>
                  <a:gsLst>
                    <a:gs pos="0">
                      <a:srgbClr val="00B050"/>
                    </a:gs>
                    <a:gs pos="50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1594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1331843" y="3657600"/>
                <a:ext cx="431845" cy="0"/>
              </a:xfrm>
              <a:prstGeom prst="line">
                <a:avLst/>
              </a:prstGeom>
              <a:ln w="25400">
                <a:solidFill>
                  <a:schemeClr val="accent1">
                    <a:lumMod val="40000"/>
                    <a:lumOff val="6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3965900" y="3505721"/>
              <a:ext cx="434008" cy="239120"/>
              <a:chOff x="745435" y="3464334"/>
              <a:chExt cx="1018253" cy="561014"/>
            </a:xfrm>
            <a:scene3d>
              <a:camera prst="isometricRightUp"/>
              <a:lightRig rig="threePt" dir="t"/>
            </a:scene3d>
          </p:grpSpPr>
          <p:sp>
            <p:nvSpPr>
              <p:cNvPr id="20" name="Freeform 19"/>
              <p:cNvSpPr/>
              <p:nvPr/>
            </p:nvSpPr>
            <p:spPr>
              <a:xfrm>
                <a:off x="745435" y="3464334"/>
                <a:ext cx="586408" cy="561014"/>
              </a:xfrm>
              <a:custGeom>
                <a:avLst/>
                <a:gdLst>
                  <a:gd name="connsiteX0" fmla="*/ 0 w 586408"/>
                  <a:gd name="connsiteY0" fmla="*/ 322475 h 561014"/>
                  <a:gd name="connsiteX1" fmla="*/ 69574 w 586408"/>
                  <a:gd name="connsiteY1" fmla="*/ 4423 h 561014"/>
                  <a:gd name="connsiteX2" fmla="*/ 149087 w 586408"/>
                  <a:gd name="connsiteY2" fmla="*/ 531196 h 561014"/>
                  <a:gd name="connsiteX3" fmla="*/ 208722 w 586408"/>
                  <a:gd name="connsiteY3" fmla="*/ 4423 h 561014"/>
                  <a:gd name="connsiteX4" fmla="*/ 268356 w 586408"/>
                  <a:gd name="connsiteY4" fmla="*/ 551075 h 561014"/>
                  <a:gd name="connsiteX5" fmla="*/ 327991 w 586408"/>
                  <a:gd name="connsiteY5" fmla="*/ 4423 h 561014"/>
                  <a:gd name="connsiteX6" fmla="*/ 387626 w 586408"/>
                  <a:gd name="connsiteY6" fmla="*/ 561014 h 561014"/>
                  <a:gd name="connsiteX7" fmla="*/ 447261 w 586408"/>
                  <a:gd name="connsiteY7" fmla="*/ 4423 h 561014"/>
                  <a:gd name="connsiteX8" fmla="*/ 506895 w 586408"/>
                  <a:gd name="connsiteY8" fmla="*/ 551075 h 561014"/>
                  <a:gd name="connsiteX9" fmla="*/ 566530 w 586408"/>
                  <a:gd name="connsiteY9" fmla="*/ 213144 h 561014"/>
                  <a:gd name="connsiteX10" fmla="*/ 586408 w 586408"/>
                  <a:gd name="connsiteY10" fmla="*/ 213144 h 56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6408" h="561014">
                    <a:moveTo>
                      <a:pt x="0" y="322475"/>
                    </a:moveTo>
                    <a:cubicBezTo>
                      <a:pt x="22363" y="146055"/>
                      <a:pt x="44726" y="-30364"/>
                      <a:pt x="69574" y="4423"/>
                    </a:cubicBezTo>
                    <a:cubicBezTo>
                      <a:pt x="94422" y="39210"/>
                      <a:pt x="125896" y="531196"/>
                      <a:pt x="149087" y="531196"/>
                    </a:cubicBezTo>
                    <a:cubicBezTo>
                      <a:pt x="172278" y="531196"/>
                      <a:pt x="188844" y="1110"/>
                      <a:pt x="208722" y="4423"/>
                    </a:cubicBezTo>
                    <a:cubicBezTo>
                      <a:pt x="228600" y="7736"/>
                      <a:pt x="248478" y="551075"/>
                      <a:pt x="268356" y="551075"/>
                    </a:cubicBezTo>
                    <a:cubicBezTo>
                      <a:pt x="288234" y="551075"/>
                      <a:pt x="308113" y="2767"/>
                      <a:pt x="327991" y="4423"/>
                    </a:cubicBezTo>
                    <a:cubicBezTo>
                      <a:pt x="347869" y="6079"/>
                      <a:pt x="367748" y="561014"/>
                      <a:pt x="387626" y="561014"/>
                    </a:cubicBezTo>
                    <a:cubicBezTo>
                      <a:pt x="407504" y="561014"/>
                      <a:pt x="427383" y="6079"/>
                      <a:pt x="447261" y="4423"/>
                    </a:cubicBezTo>
                    <a:cubicBezTo>
                      <a:pt x="467139" y="2767"/>
                      <a:pt x="487017" y="516288"/>
                      <a:pt x="506895" y="551075"/>
                    </a:cubicBezTo>
                    <a:cubicBezTo>
                      <a:pt x="526773" y="585862"/>
                      <a:pt x="553278" y="269466"/>
                      <a:pt x="566530" y="213144"/>
                    </a:cubicBezTo>
                    <a:cubicBezTo>
                      <a:pt x="579782" y="156822"/>
                      <a:pt x="583095" y="184983"/>
                      <a:pt x="586408" y="213144"/>
                    </a:cubicBezTo>
                  </a:path>
                </a:pathLst>
              </a:custGeom>
              <a:noFill/>
              <a:ln w="15875">
                <a:gradFill>
                  <a:gsLst>
                    <a:gs pos="0">
                      <a:srgbClr val="00B050"/>
                    </a:gs>
                    <a:gs pos="50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1594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1331843" y="3657600"/>
                <a:ext cx="431845" cy="0"/>
              </a:xfrm>
              <a:prstGeom prst="line">
                <a:avLst/>
              </a:prstGeom>
              <a:ln w="15875">
                <a:solidFill>
                  <a:schemeClr val="accent1">
                    <a:lumMod val="40000"/>
                    <a:lumOff val="6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3148495" y="3356992"/>
              <a:ext cx="679694" cy="374483"/>
              <a:chOff x="745435" y="3464334"/>
              <a:chExt cx="1018253" cy="561014"/>
            </a:xfrm>
            <a:scene3d>
              <a:camera prst="isometricRightUp"/>
              <a:lightRig rig="threePt" dir="t"/>
            </a:scene3d>
          </p:grpSpPr>
          <p:sp>
            <p:nvSpPr>
              <p:cNvPr id="18" name="Freeform 17"/>
              <p:cNvSpPr/>
              <p:nvPr/>
            </p:nvSpPr>
            <p:spPr>
              <a:xfrm>
                <a:off x="745435" y="3464334"/>
                <a:ext cx="586408" cy="561014"/>
              </a:xfrm>
              <a:custGeom>
                <a:avLst/>
                <a:gdLst>
                  <a:gd name="connsiteX0" fmla="*/ 0 w 586408"/>
                  <a:gd name="connsiteY0" fmla="*/ 322475 h 561014"/>
                  <a:gd name="connsiteX1" fmla="*/ 69574 w 586408"/>
                  <a:gd name="connsiteY1" fmla="*/ 4423 h 561014"/>
                  <a:gd name="connsiteX2" fmla="*/ 149087 w 586408"/>
                  <a:gd name="connsiteY2" fmla="*/ 531196 h 561014"/>
                  <a:gd name="connsiteX3" fmla="*/ 208722 w 586408"/>
                  <a:gd name="connsiteY3" fmla="*/ 4423 h 561014"/>
                  <a:gd name="connsiteX4" fmla="*/ 268356 w 586408"/>
                  <a:gd name="connsiteY4" fmla="*/ 551075 h 561014"/>
                  <a:gd name="connsiteX5" fmla="*/ 327991 w 586408"/>
                  <a:gd name="connsiteY5" fmla="*/ 4423 h 561014"/>
                  <a:gd name="connsiteX6" fmla="*/ 387626 w 586408"/>
                  <a:gd name="connsiteY6" fmla="*/ 561014 h 561014"/>
                  <a:gd name="connsiteX7" fmla="*/ 447261 w 586408"/>
                  <a:gd name="connsiteY7" fmla="*/ 4423 h 561014"/>
                  <a:gd name="connsiteX8" fmla="*/ 506895 w 586408"/>
                  <a:gd name="connsiteY8" fmla="*/ 551075 h 561014"/>
                  <a:gd name="connsiteX9" fmla="*/ 566530 w 586408"/>
                  <a:gd name="connsiteY9" fmla="*/ 213144 h 561014"/>
                  <a:gd name="connsiteX10" fmla="*/ 586408 w 586408"/>
                  <a:gd name="connsiteY10" fmla="*/ 213144 h 56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6408" h="561014">
                    <a:moveTo>
                      <a:pt x="0" y="322475"/>
                    </a:moveTo>
                    <a:cubicBezTo>
                      <a:pt x="22363" y="146055"/>
                      <a:pt x="44726" y="-30364"/>
                      <a:pt x="69574" y="4423"/>
                    </a:cubicBezTo>
                    <a:cubicBezTo>
                      <a:pt x="94422" y="39210"/>
                      <a:pt x="125896" y="531196"/>
                      <a:pt x="149087" y="531196"/>
                    </a:cubicBezTo>
                    <a:cubicBezTo>
                      <a:pt x="172278" y="531196"/>
                      <a:pt x="188844" y="1110"/>
                      <a:pt x="208722" y="4423"/>
                    </a:cubicBezTo>
                    <a:cubicBezTo>
                      <a:pt x="228600" y="7736"/>
                      <a:pt x="248478" y="551075"/>
                      <a:pt x="268356" y="551075"/>
                    </a:cubicBezTo>
                    <a:cubicBezTo>
                      <a:pt x="288234" y="551075"/>
                      <a:pt x="308113" y="2767"/>
                      <a:pt x="327991" y="4423"/>
                    </a:cubicBezTo>
                    <a:cubicBezTo>
                      <a:pt x="347869" y="6079"/>
                      <a:pt x="367748" y="561014"/>
                      <a:pt x="387626" y="561014"/>
                    </a:cubicBezTo>
                    <a:cubicBezTo>
                      <a:pt x="407504" y="561014"/>
                      <a:pt x="427383" y="6079"/>
                      <a:pt x="447261" y="4423"/>
                    </a:cubicBezTo>
                    <a:cubicBezTo>
                      <a:pt x="467139" y="2767"/>
                      <a:pt x="487017" y="516288"/>
                      <a:pt x="506895" y="551075"/>
                    </a:cubicBezTo>
                    <a:cubicBezTo>
                      <a:pt x="526773" y="585862"/>
                      <a:pt x="553278" y="269466"/>
                      <a:pt x="566530" y="213144"/>
                    </a:cubicBezTo>
                    <a:cubicBezTo>
                      <a:pt x="579782" y="156822"/>
                      <a:pt x="583095" y="184983"/>
                      <a:pt x="586408" y="213144"/>
                    </a:cubicBezTo>
                  </a:path>
                </a:pathLst>
              </a:custGeom>
              <a:noFill/>
              <a:ln w="25400">
                <a:gradFill>
                  <a:gsLst>
                    <a:gs pos="0">
                      <a:srgbClr val="00B050"/>
                    </a:gs>
                    <a:gs pos="50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1594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1331843" y="3657600"/>
                <a:ext cx="431845" cy="0"/>
              </a:xfrm>
              <a:prstGeom prst="line">
                <a:avLst/>
              </a:prstGeom>
              <a:ln w="25400">
                <a:solidFill>
                  <a:schemeClr val="accent1">
                    <a:lumMod val="40000"/>
                    <a:lumOff val="6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3772792" y="3866566"/>
              <a:ext cx="627116" cy="345515"/>
              <a:chOff x="745435" y="3464334"/>
              <a:chExt cx="1018253" cy="561014"/>
            </a:xfrm>
            <a:scene3d>
              <a:camera prst="isometricRightUp"/>
              <a:lightRig rig="threePt" dir="t"/>
            </a:scene3d>
          </p:grpSpPr>
          <p:sp>
            <p:nvSpPr>
              <p:cNvPr id="16" name="Freeform 15"/>
              <p:cNvSpPr/>
              <p:nvPr/>
            </p:nvSpPr>
            <p:spPr>
              <a:xfrm>
                <a:off x="745435" y="3464334"/>
                <a:ext cx="586408" cy="561014"/>
              </a:xfrm>
              <a:custGeom>
                <a:avLst/>
                <a:gdLst>
                  <a:gd name="connsiteX0" fmla="*/ 0 w 586408"/>
                  <a:gd name="connsiteY0" fmla="*/ 322475 h 561014"/>
                  <a:gd name="connsiteX1" fmla="*/ 69574 w 586408"/>
                  <a:gd name="connsiteY1" fmla="*/ 4423 h 561014"/>
                  <a:gd name="connsiteX2" fmla="*/ 149087 w 586408"/>
                  <a:gd name="connsiteY2" fmla="*/ 531196 h 561014"/>
                  <a:gd name="connsiteX3" fmla="*/ 208722 w 586408"/>
                  <a:gd name="connsiteY3" fmla="*/ 4423 h 561014"/>
                  <a:gd name="connsiteX4" fmla="*/ 268356 w 586408"/>
                  <a:gd name="connsiteY4" fmla="*/ 551075 h 561014"/>
                  <a:gd name="connsiteX5" fmla="*/ 327991 w 586408"/>
                  <a:gd name="connsiteY5" fmla="*/ 4423 h 561014"/>
                  <a:gd name="connsiteX6" fmla="*/ 387626 w 586408"/>
                  <a:gd name="connsiteY6" fmla="*/ 561014 h 561014"/>
                  <a:gd name="connsiteX7" fmla="*/ 447261 w 586408"/>
                  <a:gd name="connsiteY7" fmla="*/ 4423 h 561014"/>
                  <a:gd name="connsiteX8" fmla="*/ 506895 w 586408"/>
                  <a:gd name="connsiteY8" fmla="*/ 551075 h 561014"/>
                  <a:gd name="connsiteX9" fmla="*/ 566530 w 586408"/>
                  <a:gd name="connsiteY9" fmla="*/ 213144 h 561014"/>
                  <a:gd name="connsiteX10" fmla="*/ 586408 w 586408"/>
                  <a:gd name="connsiteY10" fmla="*/ 213144 h 56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6408" h="561014">
                    <a:moveTo>
                      <a:pt x="0" y="322475"/>
                    </a:moveTo>
                    <a:cubicBezTo>
                      <a:pt x="22363" y="146055"/>
                      <a:pt x="44726" y="-30364"/>
                      <a:pt x="69574" y="4423"/>
                    </a:cubicBezTo>
                    <a:cubicBezTo>
                      <a:pt x="94422" y="39210"/>
                      <a:pt x="125896" y="531196"/>
                      <a:pt x="149087" y="531196"/>
                    </a:cubicBezTo>
                    <a:cubicBezTo>
                      <a:pt x="172278" y="531196"/>
                      <a:pt x="188844" y="1110"/>
                      <a:pt x="208722" y="4423"/>
                    </a:cubicBezTo>
                    <a:cubicBezTo>
                      <a:pt x="228600" y="7736"/>
                      <a:pt x="248478" y="551075"/>
                      <a:pt x="268356" y="551075"/>
                    </a:cubicBezTo>
                    <a:cubicBezTo>
                      <a:pt x="288234" y="551075"/>
                      <a:pt x="308113" y="2767"/>
                      <a:pt x="327991" y="4423"/>
                    </a:cubicBezTo>
                    <a:cubicBezTo>
                      <a:pt x="347869" y="6079"/>
                      <a:pt x="367748" y="561014"/>
                      <a:pt x="387626" y="561014"/>
                    </a:cubicBezTo>
                    <a:cubicBezTo>
                      <a:pt x="407504" y="561014"/>
                      <a:pt x="427383" y="6079"/>
                      <a:pt x="447261" y="4423"/>
                    </a:cubicBezTo>
                    <a:cubicBezTo>
                      <a:pt x="467139" y="2767"/>
                      <a:pt x="487017" y="516288"/>
                      <a:pt x="506895" y="551075"/>
                    </a:cubicBezTo>
                    <a:cubicBezTo>
                      <a:pt x="526773" y="585862"/>
                      <a:pt x="553278" y="269466"/>
                      <a:pt x="566530" y="213144"/>
                    </a:cubicBezTo>
                    <a:cubicBezTo>
                      <a:pt x="579782" y="156822"/>
                      <a:pt x="583095" y="184983"/>
                      <a:pt x="586408" y="213144"/>
                    </a:cubicBezTo>
                  </a:path>
                </a:pathLst>
              </a:custGeom>
              <a:noFill/>
              <a:ln w="25400">
                <a:gradFill>
                  <a:gsLst>
                    <a:gs pos="0">
                      <a:srgbClr val="00B050"/>
                    </a:gs>
                    <a:gs pos="50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1594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1331843" y="3657600"/>
                <a:ext cx="431845" cy="0"/>
              </a:xfrm>
              <a:prstGeom prst="line">
                <a:avLst/>
              </a:prstGeom>
              <a:ln w="25400">
                <a:solidFill>
                  <a:schemeClr val="accent1">
                    <a:lumMod val="40000"/>
                    <a:lumOff val="6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3419872" y="3717032"/>
              <a:ext cx="627116" cy="345515"/>
              <a:chOff x="745435" y="3464334"/>
              <a:chExt cx="1018253" cy="561014"/>
            </a:xfrm>
            <a:scene3d>
              <a:camera prst="isometricRightUp"/>
              <a:lightRig rig="threePt" dir="t"/>
            </a:scene3d>
          </p:grpSpPr>
          <p:sp>
            <p:nvSpPr>
              <p:cNvPr id="14" name="Freeform 13"/>
              <p:cNvSpPr/>
              <p:nvPr/>
            </p:nvSpPr>
            <p:spPr>
              <a:xfrm>
                <a:off x="745435" y="3464334"/>
                <a:ext cx="586408" cy="561014"/>
              </a:xfrm>
              <a:custGeom>
                <a:avLst/>
                <a:gdLst>
                  <a:gd name="connsiteX0" fmla="*/ 0 w 586408"/>
                  <a:gd name="connsiteY0" fmla="*/ 322475 h 561014"/>
                  <a:gd name="connsiteX1" fmla="*/ 69574 w 586408"/>
                  <a:gd name="connsiteY1" fmla="*/ 4423 h 561014"/>
                  <a:gd name="connsiteX2" fmla="*/ 149087 w 586408"/>
                  <a:gd name="connsiteY2" fmla="*/ 531196 h 561014"/>
                  <a:gd name="connsiteX3" fmla="*/ 208722 w 586408"/>
                  <a:gd name="connsiteY3" fmla="*/ 4423 h 561014"/>
                  <a:gd name="connsiteX4" fmla="*/ 268356 w 586408"/>
                  <a:gd name="connsiteY4" fmla="*/ 551075 h 561014"/>
                  <a:gd name="connsiteX5" fmla="*/ 327991 w 586408"/>
                  <a:gd name="connsiteY5" fmla="*/ 4423 h 561014"/>
                  <a:gd name="connsiteX6" fmla="*/ 387626 w 586408"/>
                  <a:gd name="connsiteY6" fmla="*/ 561014 h 561014"/>
                  <a:gd name="connsiteX7" fmla="*/ 447261 w 586408"/>
                  <a:gd name="connsiteY7" fmla="*/ 4423 h 561014"/>
                  <a:gd name="connsiteX8" fmla="*/ 506895 w 586408"/>
                  <a:gd name="connsiteY8" fmla="*/ 551075 h 561014"/>
                  <a:gd name="connsiteX9" fmla="*/ 566530 w 586408"/>
                  <a:gd name="connsiteY9" fmla="*/ 213144 h 561014"/>
                  <a:gd name="connsiteX10" fmla="*/ 586408 w 586408"/>
                  <a:gd name="connsiteY10" fmla="*/ 213144 h 56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6408" h="561014">
                    <a:moveTo>
                      <a:pt x="0" y="322475"/>
                    </a:moveTo>
                    <a:cubicBezTo>
                      <a:pt x="22363" y="146055"/>
                      <a:pt x="44726" y="-30364"/>
                      <a:pt x="69574" y="4423"/>
                    </a:cubicBezTo>
                    <a:cubicBezTo>
                      <a:pt x="94422" y="39210"/>
                      <a:pt x="125896" y="531196"/>
                      <a:pt x="149087" y="531196"/>
                    </a:cubicBezTo>
                    <a:cubicBezTo>
                      <a:pt x="172278" y="531196"/>
                      <a:pt x="188844" y="1110"/>
                      <a:pt x="208722" y="4423"/>
                    </a:cubicBezTo>
                    <a:cubicBezTo>
                      <a:pt x="228600" y="7736"/>
                      <a:pt x="248478" y="551075"/>
                      <a:pt x="268356" y="551075"/>
                    </a:cubicBezTo>
                    <a:cubicBezTo>
                      <a:pt x="288234" y="551075"/>
                      <a:pt x="308113" y="2767"/>
                      <a:pt x="327991" y="4423"/>
                    </a:cubicBezTo>
                    <a:cubicBezTo>
                      <a:pt x="347869" y="6079"/>
                      <a:pt x="367748" y="561014"/>
                      <a:pt x="387626" y="561014"/>
                    </a:cubicBezTo>
                    <a:cubicBezTo>
                      <a:pt x="407504" y="561014"/>
                      <a:pt x="427383" y="6079"/>
                      <a:pt x="447261" y="4423"/>
                    </a:cubicBezTo>
                    <a:cubicBezTo>
                      <a:pt x="467139" y="2767"/>
                      <a:pt x="487017" y="516288"/>
                      <a:pt x="506895" y="551075"/>
                    </a:cubicBezTo>
                    <a:cubicBezTo>
                      <a:pt x="526773" y="585862"/>
                      <a:pt x="553278" y="269466"/>
                      <a:pt x="566530" y="213144"/>
                    </a:cubicBezTo>
                    <a:cubicBezTo>
                      <a:pt x="579782" y="156822"/>
                      <a:pt x="583095" y="184983"/>
                      <a:pt x="586408" y="213144"/>
                    </a:cubicBezTo>
                  </a:path>
                </a:pathLst>
              </a:custGeom>
              <a:noFill/>
              <a:ln w="25400">
                <a:gradFill>
                  <a:gsLst>
                    <a:gs pos="0">
                      <a:srgbClr val="00B050"/>
                    </a:gs>
                    <a:gs pos="50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1594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1331843" y="3657600"/>
                <a:ext cx="431845" cy="0"/>
              </a:xfrm>
              <a:prstGeom prst="line">
                <a:avLst/>
              </a:prstGeom>
              <a:ln w="25400">
                <a:solidFill>
                  <a:schemeClr val="accent1">
                    <a:lumMod val="40000"/>
                    <a:lumOff val="6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ectangle 23"/>
          <p:cNvSpPr/>
          <p:nvPr/>
        </p:nvSpPr>
        <p:spPr>
          <a:xfrm>
            <a:off x="7209211" y="2798769"/>
            <a:ext cx="1553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JUNGFRAU 0.2</a:t>
            </a:r>
            <a:endParaRPr lang="de-CH" sz="18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199" y="1047750"/>
            <a:ext cx="7010401" cy="533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JUNGFRAU 0.2 </a:t>
            </a:r>
            <a:r>
              <a:rPr lang="mr-IN" sz="1800" kern="1000" spc="30" dirty="0" smtClean="0">
                <a:latin typeface="+mn-lt"/>
                <a:cs typeface="Franklin Gothic Book"/>
              </a:rPr>
              <a:t>–</a:t>
            </a:r>
            <a:r>
              <a:rPr lang="en-US" sz="1800" kern="1000" spc="30" dirty="0" smtClean="0">
                <a:latin typeface="+mn-lt"/>
                <a:cs typeface="Franklin Gothic Book"/>
              </a:rPr>
              <a:t> Developed at PSI for hard X-Ray applications (FEL)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552152"/>
              </p:ext>
            </p:extLst>
          </p:nvPr>
        </p:nvGraphicFramePr>
        <p:xfrm>
          <a:off x="766772" y="1943078"/>
          <a:ext cx="4005262" cy="1682496"/>
        </p:xfrm>
        <a:graphic>
          <a:graphicData uri="http://schemas.openxmlformats.org/drawingml/2006/table">
            <a:tbl>
              <a:tblPr firstRow="1" firstCol="1" bandRow="1"/>
              <a:tblGrid>
                <a:gridCol w="2002631"/>
                <a:gridCol w="2002631"/>
              </a:tblGrid>
              <a:tr h="186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Dynamic </a:t>
                      </a:r>
                      <a:r>
                        <a:rPr lang="de-CH" sz="16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range</a:t>
                      </a:r>
                      <a:endParaRPr lang="de-CH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&gt;10</a:t>
                      </a:r>
                      <a:r>
                        <a:rPr lang="de-CH" sz="1600" baseline="30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de-CH" sz="16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(20 </a:t>
                      </a:r>
                      <a:r>
                        <a:rPr lang="de-CH" sz="16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bit</a:t>
                      </a:r>
                      <a:r>
                        <a:rPr lang="de-CH" sz="16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  <a:endParaRPr lang="de-CH" sz="1600" baseline="30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Module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size</a:t>
                      </a:r>
                      <a:endParaRPr lang="de-CH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80mm X 40mm</a:t>
                      </a:r>
                      <a:endParaRPr lang="de-CH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Pixel </a:t>
                      </a:r>
                      <a:r>
                        <a:rPr lang="de-CH" sz="16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size</a:t>
                      </a:r>
                      <a:endParaRPr lang="de-CH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75 </a:t>
                      </a:r>
                      <a:r>
                        <a:rPr lang="de-CH" sz="16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microns</a:t>
                      </a:r>
                      <a:endParaRPr lang="de-CH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 of pixels </a:t>
                      </a:r>
                      <a:endParaRPr lang="de-CH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512 ×</a:t>
                      </a:r>
                      <a:r>
                        <a:rPr lang="de-CH" sz="16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1024</a:t>
                      </a:r>
                      <a:endParaRPr lang="de-CH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Acquisition</a:t>
                      </a:r>
                      <a:r>
                        <a:rPr lang="de-CH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Rate</a:t>
                      </a: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2000 Hz</a:t>
                      </a:r>
                      <a:endParaRPr lang="de-CH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Pixel </a:t>
                      </a:r>
                      <a:r>
                        <a:rPr lang="de-CH" sz="16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Bleeding</a:t>
                      </a:r>
                      <a:endParaRPr lang="de-CH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de-CH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in </a:t>
                      </a:r>
                      <a:r>
                        <a:rPr lang="de-CH" sz="16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both</a:t>
                      </a:r>
                      <a:r>
                        <a:rPr lang="de-CH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CH" sz="16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directions</a:t>
                      </a:r>
                      <a:endParaRPr lang="de-CH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07" marR="664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838199" y="4095750"/>
            <a:ext cx="7943855" cy="533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P-MA-03 </a:t>
            </a:r>
            <a:r>
              <a:rPr lang="en-US" sz="1800" b="1" i="1" kern="1000" spc="30" dirty="0" smtClean="0">
                <a:latin typeface="+mn-lt"/>
                <a:cs typeface="Franklin Gothic Book"/>
              </a:rPr>
              <a:t>Dr. </a:t>
            </a:r>
            <a:r>
              <a:rPr lang="en-US" sz="1800" b="1" i="1" kern="1000" spc="30" dirty="0" err="1" smtClean="0">
                <a:latin typeface="+mn-lt"/>
                <a:cs typeface="Franklin Gothic Book"/>
              </a:rPr>
              <a:t>R.Rajendran</a:t>
            </a:r>
            <a:r>
              <a:rPr lang="en-US" sz="1800" i="1" kern="1000" spc="30" dirty="0" smtClean="0">
                <a:latin typeface="+mn-lt"/>
                <a:cs typeface="Franklin Gothic Book"/>
              </a:rPr>
              <a:t> </a:t>
            </a:r>
            <a:r>
              <a:rPr lang="en-US" sz="1800" kern="1000" spc="30" dirty="0" smtClean="0">
                <a:latin typeface="+mn-lt"/>
                <a:cs typeface="Franklin Gothic Book"/>
              </a:rPr>
              <a:t>A high frame-rate pixel detector with extended dynamic range for EUV imaging and mask metrology.</a:t>
            </a:r>
          </a:p>
        </p:txBody>
      </p:sp>
    </p:spTree>
    <p:extLst>
      <p:ext uri="{BB962C8B-B14F-4D97-AF65-F5344CB8AC3E}">
        <p14:creationId xmlns:p14="http://schemas.microsoft.com/office/powerpoint/2010/main" val="1911951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 inspection at 500 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206312" y="4462462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874" t="3842" r="8661" b="3936"/>
          <a:stretch/>
        </p:blipFill>
        <p:spPr>
          <a:xfrm>
            <a:off x="4724400" y="1200150"/>
            <a:ext cx="4038600" cy="3657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800081" y="2266950"/>
            <a:ext cx="2378219" cy="152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800081" y="2571750"/>
            <a:ext cx="2378219" cy="152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800081" y="2876550"/>
            <a:ext cx="2378219" cy="152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812781" y="3181350"/>
            <a:ext cx="2378219" cy="152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800081" y="3486150"/>
            <a:ext cx="2378219" cy="17373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800081" y="3790950"/>
            <a:ext cx="2378219" cy="152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800081" y="4095750"/>
            <a:ext cx="2378219" cy="152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800081" y="4400550"/>
            <a:ext cx="2378219" cy="152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42928" y="1860550"/>
            <a:ext cx="1917918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100 nm </a:t>
            </a:r>
            <a:r>
              <a:rPr lang="en-US" sz="1800" kern="1000" spc="30" dirty="0" err="1">
                <a:latin typeface="+mn-lt"/>
                <a:cs typeface="Franklin Gothic Book"/>
              </a:rPr>
              <a:t>hp</a:t>
            </a:r>
            <a:r>
              <a:rPr lang="en-US" sz="1800" kern="1000" spc="30" dirty="0">
                <a:latin typeface="+mn-lt"/>
                <a:cs typeface="Franklin Gothic Book"/>
              </a:rPr>
              <a:t> grating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3400" y="3333750"/>
            <a:ext cx="838200" cy="7132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10 nm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CD error</a:t>
            </a:r>
          </a:p>
        </p:txBody>
      </p:sp>
      <p:sp>
        <p:nvSpPr>
          <p:cNvPr id="34" name="Right Arrow 33"/>
          <p:cNvSpPr/>
          <p:nvPr/>
        </p:nvSpPr>
        <p:spPr bwMode="auto">
          <a:xfrm>
            <a:off x="1371600" y="3541014"/>
            <a:ext cx="352281" cy="173736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67400" y="4705350"/>
            <a:ext cx="1752600" cy="2857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X position [</a:t>
            </a:r>
            <a:r>
              <a:rPr lang="en-US" sz="1800" kern="1000" spc="30" dirty="0" err="1" smtClean="0">
                <a:latin typeface="+mn-lt"/>
                <a:cs typeface="Franklin Gothic Book"/>
              </a:rPr>
              <a:t>μm</a:t>
            </a:r>
            <a:r>
              <a:rPr lang="en-US" sz="1800" kern="1000" spc="30" dirty="0" smtClean="0">
                <a:latin typeface="+mn-lt"/>
                <a:cs typeface="Franklin Gothic Book"/>
              </a:rPr>
              <a:t>]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722407" y="2886075"/>
            <a:ext cx="1752600" cy="2857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smtClean="0">
                <a:latin typeface="+mn-lt"/>
                <a:cs typeface="Franklin Gothic Book"/>
              </a:rPr>
              <a:t>Y position </a:t>
            </a:r>
            <a:r>
              <a:rPr lang="en-US" sz="1800" kern="1000" spc="30" dirty="0" smtClean="0">
                <a:latin typeface="+mn-lt"/>
                <a:cs typeface="Franklin Gothic Book"/>
              </a:rPr>
              <a:t>[</a:t>
            </a:r>
            <a:r>
              <a:rPr lang="en-US" sz="1800" kern="1000" spc="30" dirty="0" err="1" smtClean="0">
                <a:latin typeface="+mn-lt"/>
                <a:cs typeface="Franklin Gothic Book"/>
              </a:rPr>
              <a:t>μm</a:t>
            </a:r>
            <a:r>
              <a:rPr lang="en-US" sz="1800" kern="1000" spc="30" dirty="0" smtClean="0">
                <a:latin typeface="+mn-lt"/>
                <a:cs typeface="Franklin Gothic Book"/>
              </a:rPr>
              <a:t>]</a:t>
            </a:r>
          </a:p>
        </p:txBody>
      </p:sp>
      <p:sp>
        <p:nvSpPr>
          <p:cNvPr id="37" name="TextBox 36"/>
          <p:cNvSpPr txBox="1"/>
          <p:nvPr/>
        </p:nvSpPr>
        <p:spPr>
          <a:xfrm rot="5400000">
            <a:off x="8019065" y="2917019"/>
            <a:ext cx="1752600" cy="2857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A.U.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43000" y="1104900"/>
            <a:ext cx="5715000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 smtClean="0">
                <a:latin typeface="+mn-lt"/>
                <a:cs typeface="Franklin Gothic Book"/>
              </a:rPr>
              <a:t>Recent data.</a:t>
            </a:r>
            <a:endParaRPr lang="en-US" sz="2000" kern="1000" spc="30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93589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D530-F46E-4C4A-8FCF-FEFCEC58D387}" type="slidenum">
              <a:rPr lang="de-CH" smtClean="0"/>
              <a:t>17</a:t>
            </a:fld>
            <a:endParaRPr lang="de-CH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056100" y="167775"/>
            <a:ext cx="6708025" cy="508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CH" dirty="0"/>
              <a:t>Multi-module </a:t>
            </a:r>
            <a:r>
              <a:rPr lang="de-CH" dirty="0" err="1"/>
              <a:t>detector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105150"/>
            <a:ext cx="2933700" cy="160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343150"/>
            <a:ext cx="29337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232150"/>
            <a:ext cx="29337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470150"/>
            <a:ext cx="29337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581150"/>
            <a:ext cx="29337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708150"/>
            <a:ext cx="2933700" cy="160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2343150"/>
            <a:ext cx="3352800" cy="2133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cs typeface="Franklin Gothic Book"/>
              </a:rPr>
              <a:t>Up to six independent modules. No decrease in acquisition speed.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cs typeface="Franklin Gothic Book"/>
              </a:rPr>
              <a:t>EUV optimized. Quantum efficiency increases from 3% to 50%.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1104900"/>
            <a:ext cx="5715000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Jungfrau detector upgrade</a:t>
            </a:r>
          </a:p>
        </p:txBody>
      </p:sp>
    </p:spTree>
    <p:extLst>
      <p:ext uri="{BB962C8B-B14F-4D97-AF65-F5344CB8AC3E}">
        <p14:creationId xmlns:p14="http://schemas.microsoft.com/office/powerpoint/2010/main" val="189599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D530-F46E-4C4A-8FCF-FEFCEC58D387}" type="slidenum">
              <a:rPr lang="de-CH" smtClean="0"/>
              <a:t>18</a:t>
            </a:fld>
            <a:endParaRPr lang="de-C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316"/>
            <a:ext cx="5431213" cy="300464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97545"/>
              </p:ext>
            </p:extLst>
          </p:nvPr>
        </p:nvGraphicFramePr>
        <p:xfrm>
          <a:off x="5334000" y="1556120"/>
          <a:ext cx="3712787" cy="2346960"/>
        </p:xfrm>
        <a:graphic>
          <a:graphicData uri="http://schemas.openxmlformats.org/drawingml/2006/table">
            <a:tbl>
              <a:tblPr bandRow="1">
                <a:tableStyleId>{0660B408-B3CF-4A94-85FC-2B1E0A45F4A2}</a:tableStyleId>
              </a:tblPr>
              <a:tblGrid>
                <a:gridCol w="1752600"/>
                <a:gridCol w="1960187"/>
              </a:tblGrid>
              <a:tr h="292497">
                <a:tc>
                  <a:txBody>
                    <a:bodyPr/>
                    <a:lstStyle/>
                    <a:p>
                      <a:r>
                        <a:rPr lang="en-US" sz="1400" smtClean="0"/>
                        <a:t>Wavelength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13.5 nm</a:t>
                      </a:r>
                      <a:endParaRPr lang="en-US" sz="1400" dirty="0"/>
                    </a:p>
                  </a:txBody>
                  <a:tcPr/>
                </a:tc>
              </a:tr>
              <a:tr h="29249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Flux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&gt;100 </a:t>
                      </a:r>
                      <a:r>
                        <a:rPr lang="en-US" sz="1400" dirty="0" err="1" smtClean="0"/>
                        <a:t>mW</a:t>
                      </a:r>
                      <a:endParaRPr lang="en-US" sz="1400" dirty="0" smtClean="0"/>
                    </a:p>
                  </a:txBody>
                  <a:tcPr/>
                </a:tc>
              </a:tr>
              <a:tr h="29249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Brilliance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&gt;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6</a:t>
                      </a:r>
                      <a:r>
                        <a:rPr lang="en-US" sz="1400" dirty="0" smtClean="0"/>
                        <a:t> W/(mm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⋅</a:t>
                      </a:r>
                      <a:r>
                        <a:rPr lang="en-US" sz="1400" dirty="0" smtClean="0"/>
                        <a:t>strd</a:t>
                      </a:r>
                      <a:r>
                        <a:rPr lang="en-US" sz="1400" baseline="0" dirty="0" smtClean="0"/>
                        <a:t>)</a:t>
                      </a:r>
                    </a:p>
                  </a:txBody>
                  <a:tcPr/>
                </a:tc>
              </a:tr>
              <a:tr h="29249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energy/beam current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430 MeV/150 mA</a:t>
                      </a:r>
                      <a:endParaRPr lang="en-US" sz="1400" dirty="0"/>
                    </a:p>
                  </a:txBody>
                  <a:tcPr/>
                </a:tc>
              </a:tr>
              <a:tr h="29249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Pulse structure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~50 </a:t>
                      </a:r>
                      <a:r>
                        <a:rPr lang="en-US" sz="1400" dirty="0" err="1" smtClean="0"/>
                        <a:t>ps</a:t>
                      </a:r>
                      <a:r>
                        <a:rPr lang="en-US" sz="1400" dirty="0" smtClean="0"/>
                        <a:t> every 2  ns</a:t>
                      </a:r>
                      <a:endParaRPr lang="en-US" sz="1400" dirty="0"/>
                    </a:p>
                  </a:txBody>
                  <a:tcPr/>
                </a:tc>
              </a:tr>
              <a:tr h="29249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Injection system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Top-up mode</a:t>
                      </a:r>
                      <a:endParaRPr lang="en-US" sz="1400" dirty="0"/>
                    </a:p>
                  </a:txBody>
                  <a:tcPr/>
                </a:tc>
              </a:tr>
              <a:tr h="29249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Footprint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5m ×</a:t>
                      </a:r>
                      <a:r>
                        <a:rPr lang="en-US" sz="1400" baseline="0" dirty="0" smtClean="0"/>
                        <a:t> 12m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el 1"/>
          <p:cNvSpPr txBox="1">
            <a:spLocks/>
          </p:cNvSpPr>
          <p:nvPr/>
        </p:nvSpPr>
        <p:spPr>
          <a:xfrm>
            <a:off x="2048629" y="168198"/>
            <a:ext cx="6708025" cy="5085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CH" dirty="0"/>
              <a:t>Compact EUV </a:t>
            </a:r>
            <a:r>
              <a:rPr lang="de-CH" dirty="0" err="1"/>
              <a:t>Metrology</a:t>
            </a:r>
            <a:r>
              <a:rPr lang="de-CH" dirty="0"/>
              <a:t> Source „COSAMI“</a:t>
            </a:r>
          </a:p>
        </p:txBody>
      </p:sp>
    </p:spTree>
    <p:extLst>
      <p:ext uri="{BB962C8B-B14F-4D97-AF65-F5344CB8AC3E}">
        <p14:creationId xmlns:p14="http://schemas.microsoft.com/office/powerpoint/2010/main" val="18311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047750"/>
            <a:ext cx="6553200" cy="533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The RESCAN platform can be a viable approach to fill the gap in actinic reticle defect inspection.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smtClean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The key technology is available today.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smtClean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Additional component development and integration is in progress: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Fast detector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Improved algorithms for inspection and image reconstruction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Compact EUV source</a:t>
            </a:r>
          </a:p>
        </p:txBody>
      </p:sp>
    </p:spTree>
    <p:extLst>
      <p:ext uri="{BB962C8B-B14F-4D97-AF65-F5344CB8AC3E}">
        <p14:creationId xmlns:p14="http://schemas.microsoft.com/office/powerpoint/2010/main" val="13298547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EUV </a:t>
            </a:r>
            <a:r>
              <a:rPr lang="de-CH" dirty="0" err="1" smtClean="0"/>
              <a:t>reticle</a:t>
            </a:r>
            <a:r>
              <a:rPr lang="de-CH" dirty="0" smtClean="0"/>
              <a:t> </a:t>
            </a:r>
            <a:r>
              <a:rPr lang="de-CH" dirty="0" err="1" smtClean="0"/>
              <a:t>inspection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N7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beyond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t="10277" r="6460" b="52469"/>
          <a:stretch/>
        </p:blipFill>
        <p:spPr bwMode="auto">
          <a:xfrm>
            <a:off x="1371600" y="3718357"/>
            <a:ext cx="2273037" cy="106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143003" y="2802360"/>
            <a:ext cx="5410197" cy="836190"/>
            <a:chOff x="990600" y="2209800"/>
            <a:chExt cx="6222002" cy="1143000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" t="8219" r="11926" b="50685"/>
            <a:stretch/>
          </p:blipFill>
          <p:spPr bwMode="auto">
            <a:xfrm>
              <a:off x="990600" y="2209800"/>
              <a:ext cx="29718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2" t="54795" r="9687" b="6849"/>
            <a:stretch/>
          </p:blipFill>
          <p:spPr bwMode="auto">
            <a:xfrm>
              <a:off x="4185621" y="2209800"/>
              <a:ext cx="3026981" cy="1092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53953" r="7185" b="10076"/>
          <a:stretch/>
        </p:blipFill>
        <p:spPr bwMode="auto">
          <a:xfrm>
            <a:off x="4084458" y="3714821"/>
            <a:ext cx="2316342" cy="104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6877" y="4858198"/>
            <a:ext cx="3279422" cy="3789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>
                <a:latin typeface="+mn-lt"/>
                <a:cs typeface="Franklin Gothic Book"/>
              </a:rPr>
              <a:t>I. Mochi et al. Proc. Of SPIE Vol. 7636 </a:t>
            </a:r>
            <a:r>
              <a:rPr lang="en-US" sz="1200" kern="1000" spc="30" dirty="0">
                <a:cs typeface="Franklin Gothic Book"/>
              </a:rPr>
              <a:t>76361A-1</a:t>
            </a:r>
            <a:endParaRPr lang="en-US" sz="1200" kern="1000" spc="30" dirty="0">
              <a:latin typeface="+mn-lt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3002" y="2526920"/>
            <a:ext cx="1282005" cy="2063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>
                <a:latin typeface="+mn-lt"/>
                <a:cs typeface="Franklin Gothic Book"/>
              </a:rPr>
              <a:t>Reticle SEM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0228" y="2526920"/>
            <a:ext cx="1475972" cy="198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>
                <a:latin typeface="+mn-lt"/>
                <a:cs typeface="Franklin Gothic Book"/>
              </a:rPr>
              <a:t>AIT EUV image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10000" y="2526920"/>
            <a:ext cx="1475972" cy="198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>
                <a:latin typeface="+mn-lt"/>
                <a:cs typeface="Franklin Gothic Book"/>
              </a:rPr>
              <a:t>DUV image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81600" y="2526920"/>
            <a:ext cx="1475972" cy="198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>
                <a:latin typeface="+mn-lt"/>
                <a:cs typeface="Franklin Gothic Book"/>
              </a:rPr>
              <a:t>Wafer SEM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6629400" y="3256704"/>
            <a:ext cx="63140" cy="25207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477000" y="4411156"/>
            <a:ext cx="63140" cy="25207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47296" y="3220455"/>
            <a:ext cx="914400" cy="3135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>
                <a:latin typeface="+mn-lt"/>
                <a:cs typeface="Franklin Gothic Book"/>
              </a:rPr>
              <a:t>1 </a:t>
            </a:r>
            <a:r>
              <a:rPr lang="en-US" kern="1000" spc="30" dirty="0" err="1">
                <a:latin typeface="+mn-lt"/>
                <a:cs typeface="Franklin Gothic Book"/>
              </a:rPr>
              <a:t>μm</a:t>
            </a:r>
            <a:endParaRPr lang="en-US" kern="1000" spc="30" dirty="0">
              <a:latin typeface="+mn-lt"/>
              <a:cs typeface="Franklin Gothic 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72958" y="4411156"/>
            <a:ext cx="914400" cy="3448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>
                <a:latin typeface="+mn-lt"/>
                <a:cs typeface="Franklin Gothic Book"/>
              </a:rPr>
              <a:t>0.5 </a:t>
            </a:r>
            <a:r>
              <a:rPr lang="en-US" kern="1000" spc="30" dirty="0" err="1">
                <a:latin typeface="+mn-lt"/>
                <a:cs typeface="Franklin Gothic Book"/>
              </a:rPr>
              <a:t>μm</a:t>
            </a:r>
            <a:endParaRPr lang="en-US" kern="1000" spc="30" dirty="0">
              <a:latin typeface="+mn-lt"/>
              <a:cs typeface="Franklin Gothic Book"/>
            </a:endParaRPr>
          </a:p>
        </p:txBody>
      </p:sp>
      <p:sp>
        <p:nvSpPr>
          <p:cNvPr id="31" name="Content Placeholder 1"/>
          <p:cNvSpPr>
            <a:spLocks noGrp="1"/>
          </p:cNvSpPr>
          <p:nvPr>
            <p:ph sz="quarter" idx="13"/>
          </p:nvPr>
        </p:nvSpPr>
        <p:spPr>
          <a:xfrm>
            <a:off x="762000" y="1693120"/>
            <a:ext cx="7291912" cy="720836"/>
          </a:xfrm>
        </p:spPr>
        <p:txBody>
          <a:bodyPr/>
          <a:lstStyle/>
          <a:p>
            <a:pPr marL="177800" lvl="1" indent="0">
              <a:buNone/>
            </a:pPr>
            <a:r>
              <a:rPr lang="en-US" dirty="0"/>
              <a:t>Actinic inspection is the most accurate approach for the detection and characterization of defect on EUV reticles</a:t>
            </a:r>
            <a:r>
              <a:rPr lang="en-US" dirty="0" smtClean="0"/>
              <a:t>. </a:t>
            </a:r>
            <a:endParaRPr lang="en-US" dirty="0"/>
          </a:p>
          <a:p>
            <a:pPr marL="177800" lvl="1" indent="0">
              <a:buNone/>
            </a:pPr>
            <a:endParaRPr lang="en-US" sz="2000" dirty="0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762000" y="1123950"/>
            <a:ext cx="8020054" cy="4407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7800" lvl="1" indent="0">
              <a:buFont typeface="Symbol" panose="05050102010706020507" pitchFamily="18" charset="2"/>
              <a:buNone/>
            </a:pPr>
            <a:r>
              <a:rPr lang="en-US" sz="2000" dirty="0" smtClean="0"/>
              <a:t>No actinic patterned reticle inspection platform available </a:t>
            </a:r>
            <a:r>
              <a:rPr lang="en-US" sz="2000" smtClean="0"/>
              <a:t>for industrial use</a:t>
            </a:r>
            <a:endParaRPr lang="en-US" sz="2000" dirty="0" smtClean="0"/>
          </a:p>
          <a:p>
            <a:pPr marL="177800" lvl="1" indent="0">
              <a:buFont typeface="Symbol" panose="05050102010706020507" pitchFamily="18" charset="2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01174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/>
              <a:t>Wir schaffen Wissen – heute </a:t>
            </a:r>
            <a:r>
              <a:rPr lang="de-CH" dirty="0" smtClean="0"/>
              <a:t>für morgen</a:t>
            </a:r>
            <a:br>
              <a:rPr lang="de-CH" dirty="0" smtClean="0"/>
            </a:br>
            <a:r>
              <a:rPr lang="de-CH" sz="2000" dirty="0" err="1"/>
              <a:t>We</a:t>
            </a:r>
            <a:r>
              <a:rPr lang="de-CH" sz="2000" dirty="0"/>
              <a:t> </a:t>
            </a:r>
            <a:r>
              <a:rPr lang="de-CH" sz="2000" dirty="0" err="1"/>
              <a:t>create</a:t>
            </a:r>
            <a:r>
              <a:rPr lang="de-CH" sz="2000" dirty="0"/>
              <a:t> </a:t>
            </a:r>
            <a:r>
              <a:rPr lang="de-CH" sz="2000" dirty="0" err="1"/>
              <a:t>knowledge</a:t>
            </a:r>
            <a:r>
              <a:rPr lang="de-CH" sz="2000" dirty="0"/>
              <a:t>  – </a:t>
            </a:r>
            <a:r>
              <a:rPr lang="de-CH" sz="2000" dirty="0" err="1"/>
              <a:t>today</a:t>
            </a:r>
            <a:r>
              <a:rPr lang="de-CH" sz="2000" dirty="0"/>
              <a:t> </a:t>
            </a:r>
            <a:r>
              <a:rPr lang="de-CH" sz="2000" dirty="0" err="1"/>
              <a:t>for</a:t>
            </a:r>
            <a:r>
              <a:rPr lang="de-CH" sz="2000" dirty="0"/>
              <a:t> </a:t>
            </a:r>
            <a:r>
              <a:rPr lang="de-CH" sz="2000" dirty="0" err="1"/>
              <a:t>tomorrow</a:t>
            </a: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b="1" dirty="0" err="1" smtClean="0"/>
              <a:t>Aknowledgements</a:t>
            </a:r>
            <a:endParaRPr lang="de-CH" b="1" dirty="0" smtClean="0"/>
          </a:p>
          <a:p>
            <a:pPr marL="0" indent="0">
              <a:buNone/>
            </a:pPr>
            <a:endParaRPr lang="de-CH" dirty="0" smtClean="0"/>
          </a:p>
          <a:p>
            <a:r>
              <a:rPr lang="de-CH" dirty="0" smtClean="0"/>
              <a:t>M. </a:t>
            </a:r>
            <a:r>
              <a:rPr lang="de-CH" dirty="0" err="1" smtClean="0"/>
              <a:t>Vockenhuber</a:t>
            </a:r>
            <a:endParaRPr lang="de-CH" dirty="0" smtClean="0"/>
          </a:p>
          <a:p>
            <a:r>
              <a:rPr lang="de-CH" dirty="0" smtClean="0"/>
              <a:t>M. Kropf</a:t>
            </a:r>
          </a:p>
          <a:p>
            <a:r>
              <a:rPr lang="de-CH" dirty="0" smtClean="0"/>
              <a:t>J. </a:t>
            </a:r>
            <a:r>
              <a:rPr lang="de-CH" dirty="0" err="1" smtClean="0"/>
              <a:t>Gabadinho</a:t>
            </a:r>
            <a:endParaRPr lang="de-CH" dirty="0"/>
          </a:p>
          <a:p>
            <a:r>
              <a:rPr lang="de-CH" dirty="0" smtClean="0"/>
              <a:t>A. </a:t>
            </a:r>
            <a:r>
              <a:rPr lang="de-CH" dirty="0" err="1" smtClean="0"/>
              <a:t>Mozzanica</a:t>
            </a:r>
            <a:endParaRPr lang="de-CH" dirty="0" smtClean="0"/>
          </a:p>
          <a:p>
            <a:r>
              <a:rPr lang="de-CH" dirty="0" smtClean="0"/>
              <a:t>S. Redford</a:t>
            </a:r>
          </a:p>
          <a:p>
            <a:r>
              <a:rPr lang="en-US" dirty="0" smtClean="0"/>
              <a:t>B. Schmitt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0522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016000" y="971550"/>
            <a:ext cx="7215712" cy="3733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800" b="1" dirty="0">
                <a:latin typeface="+mn-lt"/>
              </a:rPr>
              <a:t>Introduction to the RESCAN project</a:t>
            </a:r>
          </a:p>
          <a:p>
            <a:pPr marL="285750" indent="-285750">
              <a:buFont typeface="Arial" charset="0"/>
              <a:buChar char="•"/>
            </a:pPr>
            <a:r>
              <a:rPr lang="en-US" kern="1000" spc="30" dirty="0">
                <a:latin typeface="+mn-lt"/>
                <a:cs typeface="Franklin Gothic Book"/>
              </a:rPr>
              <a:t>Coherent diffraction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kern="1000" spc="30" dirty="0">
                <a:latin typeface="+mn-lt"/>
                <a:cs typeface="Franklin Gothic Book"/>
              </a:rPr>
              <a:t>Defect detection and localization</a:t>
            </a:r>
          </a:p>
          <a:p>
            <a:r>
              <a:rPr lang="en-US" sz="1800" b="1" kern="1000" spc="30" dirty="0">
                <a:latin typeface="+mn-lt"/>
                <a:cs typeface="Franklin Gothic Book"/>
              </a:rPr>
              <a:t>Experimental results</a:t>
            </a:r>
          </a:p>
          <a:p>
            <a:pPr marL="285750" indent="-285750">
              <a:buFont typeface="Arial" charset="0"/>
              <a:buChar char="•"/>
            </a:pPr>
            <a:r>
              <a:rPr lang="en-US" kern="1000" spc="30" dirty="0">
                <a:latin typeface="+mn-lt"/>
                <a:cs typeface="Franklin Gothic Book"/>
              </a:rPr>
              <a:t>Low resolution defect map</a:t>
            </a:r>
          </a:p>
          <a:p>
            <a:pPr marL="285750" indent="-285750">
              <a:buFont typeface="Arial" charset="0"/>
              <a:buChar char="•"/>
            </a:pPr>
            <a:r>
              <a:rPr lang="en-US" kern="1000" spc="30" dirty="0">
                <a:latin typeface="+mn-lt"/>
                <a:cs typeface="Franklin Gothic Book"/>
              </a:rPr>
              <a:t>Defect area image reconstruction</a:t>
            </a:r>
          </a:p>
          <a:p>
            <a:r>
              <a:rPr lang="en-US" sz="1800" b="1" kern="1000" spc="30" dirty="0">
                <a:latin typeface="+mn-lt"/>
                <a:cs typeface="Franklin Gothic Book"/>
              </a:rPr>
              <a:t>Rescan recent upgrades</a:t>
            </a:r>
          </a:p>
          <a:p>
            <a:pPr marL="285750" indent="-285750">
              <a:buFont typeface="Arial" charset="0"/>
              <a:buChar char="•"/>
            </a:pPr>
            <a:r>
              <a:rPr lang="en-US" kern="1000" spc="30" dirty="0">
                <a:latin typeface="+mn-lt"/>
                <a:cs typeface="Franklin Gothic Book"/>
              </a:rPr>
              <a:t>A faster </a:t>
            </a:r>
            <a:r>
              <a:rPr lang="en-US" kern="1000" spc="30" dirty="0" smtClean="0">
                <a:latin typeface="+mn-lt"/>
                <a:cs typeface="Franklin Gothic Book"/>
              </a:rPr>
              <a:t>detector</a:t>
            </a:r>
          </a:p>
          <a:p>
            <a:pPr marL="285750" indent="-285750">
              <a:buFont typeface="Arial" charset="0"/>
              <a:buChar char="•"/>
            </a:pPr>
            <a:r>
              <a:rPr lang="en-US" kern="1000" spc="30" dirty="0" smtClean="0">
                <a:latin typeface="+mn-lt"/>
                <a:cs typeface="Franklin Gothic Book"/>
              </a:rPr>
              <a:t>Dedicated </a:t>
            </a:r>
            <a:r>
              <a:rPr lang="en-US" kern="1000" spc="30" dirty="0">
                <a:latin typeface="+mn-lt"/>
                <a:cs typeface="Franklin Gothic Book"/>
              </a:rPr>
              <a:t>beamline</a:t>
            </a:r>
          </a:p>
          <a:p>
            <a:r>
              <a:rPr lang="en-US" sz="1800" b="1" kern="1000" spc="30" dirty="0" smtClean="0">
                <a:latin typeface="+mn-lt"/>
                <a:cs typeface="Franklin Gothic Book"/>
              </a:rPr>
              <a:t>What’s </a:t>
            </a:r>
            <a:r>
              <a:rPr lang="en-US" sz="1800" b="1" kern="1000" spc="30" dirty="0">
                <a:latin typeface="+mn-lt"/>
                <a:cs typeface="Franklin Gothic Book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47324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RESCAN?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14400" y="1047751"/>
            <a:ext cx="7867654" cy="762000"/>
          </a:xfrm>
        </p:spPr>
        <p:txBody>
          <a:bodyPr/>
          <a:lstStyle/>
          <a:p>
            <a:pPr marL="177800" lvl="1" indent="0">
              <a:buNone/>
            </a:pPr>
            <a:r>
              <a:rPr lang="en-US" dirty="0"/>
              <a:t>An actinic inspection platform for the localization and classification of defects on EUV reticles @ SLS synchrotron.</a:t>
            </a:r>
          </a:p>
          <a:p>
            <a:pPr marL="1778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227" y="1962150"/>
            <a:ext cx="4038600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227" y="3105154"/>
            <a:ext cx="4191000" cy="1066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7800" lvl="1" indent="0">
              <a:buNone/>
            </a:pPr>
            <a:r>
              <a:rPr lang="en-US" sz="1800" dirty="0">
                <a:latin typeface="+mn-lt"/>
              </a:rPr>
              <a:t>Target specifications:</a:t>
            </a:r>
          </a:p>
          <a:p>
            <a:pPr lvl="1"/>
            <a:r>
              <a:rPr lang="en-US" sz="1800" dirty="0">
                <a:latin typeface="+mn-lt"/>
              </a:rPr>
              <a:t>Defect resolution:  </a:t>
            </a:r>
            <a:r>
              <a:rPr lang="en-US" sz="1800" dirty="0" smtClean="0">
                <a:latin typeface="+mn-lt"/>
              </a:rPr>
              <a:t>10 </a:t>
            </a:r>
            <a:r>
              <a:rPr lang="en-US" sz="1800" dirty="0">
                <a:latin typeface="+mn-lt"/>
              </a:rPr>
              <a:t>nm</a:t>
            </a:r>
          </a:p>
          <a:p>
            <a:pPr lvl="1"/>
            <a:r>
              <a:rPr lang="en-US" sz="1800" dirty="0">
                <a:latin typeface="+mn-lt"/>
              </a:rPr>
              <a:t>Inspection throughput: </a:t>
            </a:r>
            <a:r>
              <a:rPr lang="en-US" sz="1800" dirty="0" smtClean="0">
                <a:latin typeface="+mn-lt"/>
              </a:rPr>
              <a:t>7h/reticle</a:t>
            </a:r>
            <a:endParaRPr lang="en-US" sz="1800" dirty="0">
              <a:latin typeface="+mn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7" y="2000252"/>
            <a:ext cx="4191000" cy="4952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7800" lvl="1" indent="0">
              <a:buNone/>
            </a:pPr>
            <a:r>
              <a:rPr lang="en-US" sz="1800" b="1" dirty="0" smtClean="0">
                <a:latin typeface="+mn-lt"/>
              </a:rPr>
              <a:t>Based </a:t>
            </a:r>
            <a:r>
              <a:rPr lang="en-US" sz="2000" b="1" dirty="0">
                <a:latin typeface="+mn-lt"/>
                <a:ea typeface="+mn-ea"/>
                <a:cs typeface="+mn-cs"/>
              </a:rPr>
              <a:t>on</a:t>
            </a:r>
            <a:r>
              <a:rPr lang="en-US" sz="1800" b="1" dirty="0" smtClean="0">
                <a:latin typeface="+mn-lt"/>
              </a:rPr>
              <a:t> coherent scattering methods </a:t>
            </a:r>
            <a:endParaRPr lang="en-US" sz="1800" b="1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54872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t="35152" r="17494" b="20404"/>
          <a:stretch/>
        </p:blipFill>
        <p:spPr>
          <a:xfrm>
            <a:off x="1778536" y="2929590"/>
            <a:ext cx="3707864" cy="2174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5" b="20187"/>
          <a:stretch/>
        </p:blipFill>
        <p:spPr>
          <a:xfrm>
            <a:off x="722514" y="1200150"/>
            <a:ext cx="5068686" cy="39039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RESCAN work?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183" y="1646818"/>
            <a:ext cx="2357003" cy="234257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>
            <a:off x="4935912" y="2257136"/>
            <a:ext cx="990600" cy="228600"/>
          </a:xfrm>
          <a:prstGeom prst="right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57965" y="3989388"/>
            <a:ext cx="2336221" cy="334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Diffraction pattern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781012" y="4570684"/>
            <a:ext cx="2336221" cy="334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EUV reticle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76203" y="2104284"/>
            <a:ext cx="2336221" cy="6198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Coherent</a:t>
            </a:r>
          </a:p>
          <a:p>
            <a:pPr marL="0" indent="0" algn="ctr">
              <a:buNone/>
            </a:pPr>
            <a:r>
              <a:rPr lang="en-US" sz="2000" dirty="0"/>
              <a:t>illumination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3560345" y="1711964"/>
            <a:ext cx="1480703" cy="3945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smtClean="0"/>
              <a:t>Detector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077203" y="1093780"/>
            <a:ext cx="3849486" cy="3293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COHERENT </a:t>
            </a:r>
            <a:r>
              <a:rPr lang="en-US" sz="2000" dirty="0" smtClean="0"/>
              <a:t>SCATTERING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356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95" y="1753321"/>
            <a:ext cx="1656629" cy="165662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 bwMode="auto">
          <a:xfrm>
            <a:off x="1219200" y="3415409"/>
            <a:ext cx="1849714" cy="1594741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TWO-STEP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859114" y="959522"/>
            <a:ext cx="7391400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THE DEFECTS ARE DETECTED AND LOCALIZED IN TWO STEPS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372399"/>
            <a:ext cx="7391400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1. Fast mask scanning with variable-size probe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9512" y="2082078"/>
            <a:ext cx="2105891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Diffraction pattern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analysis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912" y="3044005"/>
            <a:ext cx="7391400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2. Aerial image reconstruction of defect zone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48" y="1704398"/>
            <a:ext cx="1324552" cy="13245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4" r="2433" b="12307"/>
          <a:stretch/>
        </p:blipFill>
        <p:spPr>
          <a:xfrm>
            <a:off x="5721795" y="3491609"/>
            <a:ext cx="2126805" cy="1496651"/>
          </a:xfrm>
          <a:prstGeom prst="rect">
            <a:avLst/>
          </a:prstGeom>
          <a:scene3d>
            <a:camera prst="perspectiveContrastingRightFacing" fov="0">
              <a:rot lat="0" lon="0" rev="0"/>
            </a:camera>
            <a:lightRig rig="threePt" dir="t"/>
          </a:scene3d>
        </p:spPr>
      </p:pic>
      <p:sp>
        <p:nvSpPr>
          <p:cNvPr id="17" name="Oval 16"/>
          <p:cNvSpPr/>
          <p:nvPr/>
        </p:nvSpPr>
        <p:spPr bwMode="auto">
          <a:xfrm>
            <a:off x="1608614" y="3690099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761014" y="3690099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913414" y="3690099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065814" y="3690099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218214" y="3690099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42409" y="3935134"/>
            <a:ext cx="2105891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 smtClean="0">
                <a:latin typeface="+mn-lt"/>
                <a:cs typeface="Franklin Gothic Book"/>
              </a:rPr>
              <a:t>CDI</a:t>
            </a:r>
            <a:endParaRPr lang="en-US" sz="2000" kern="1000" spc="30" dirty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reconstruction</a:t>
            </a:r>
          </a:p>
        </p:txBody>
      </p:sp>
      <p:sp>
        <p:nvSpPr>
          <p:cNvPr id="72" name="Oval 71"/>
          <p:cNvSpPr/>
          <p:nvPr/>
        </p:nvSpPr>
        <p:spPr bwMode="auto">
          <a:xfrm>
            <a:off x="1625800" y="3874298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1778200" y="3874298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1930600" y="3874298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2083000" y="3874298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2235400" y="3874298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1625800" y="4026698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1778200" y="4026698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1930600" y="4026698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2083000" y="4026698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2235400" y="4026698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1625800" y="4216550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1778200" y="4216550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1930600" y="4216550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2083000" y="4216550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2235400" y="4216550"/>
            <a:ext cx="431600" cy="3832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74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43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7203" y="209550"/>
            <a:ext cx="6708025" cy="381375"/>
          </a:xfrm>
        </p:spPr>
        <p:txBody>
          <a:bodyPr/>
          <a:lstStyle/>
          <a:p>
            <a:r>
              <a:rPr lang="en-US" dirty="0" smtClean="0"/>
              <a:t>Defect identification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45" y="1294029"/>
            <a:ext cx="1520536" cy="152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1795" t="7692" r="18590" b="10257"/>
          <a:stretch/>
        </p:blipFill>
        <p:spPr>
          <a:xfrm>
            <a:off x="3767636" y="1294029"/>
            <a:ext cx="1473020" cy="1520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1184" t="7611" r="18496" b="12480"/>
          <a:stretch/>
        </p:blipFill>
        <p:spPr>
          <a:xfrm>
            <a:off x="5511415" y="1292543"/>
            <a:ext cx="1465642" cy="1522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1795" t="7692" r="18590" b="10257"/>
          <a:stretch/>
        </p:blipFill>
        <p:spPr>
          <a:xfrm>
            <a:off x="7239003" y="1292543"/>
            <a:ext cx="1474459" cy="15220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6713" y="1043711"/>
            <a:ext cx="12192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>
                <a:latin typeface="+mn-lt"/>
                <a:cs typeface="Franklin Gothic Book"/>
              </a:rPr>
              <a:t>Reticle GDS</a:t>
            </a:r>
            <a:endParaRPr lang="en-US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7639" y="1031110"/>
            <a:ext cx="1473021" cy="3816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>
                <a:latin typeface="+mn-lt"/>
                <a:cs typeface="Franklin Gothic Book"/>
              </a:rPr>
              <a:t>Calculated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0656" y="713730"/>
            <a:ext cx="2047008" cy="6599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>
                <a:latin typeface="+mn-lt"/>
                <a:cs typeface="Franklin Gothic Book"/>
              </a:rPr>
              <a:t>Diffraction intensity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Recorded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3344272" y="1912206"/>
            <a:ext cx="304800" cy="282701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47820" y="1031107"/>
            <a:ext cx="1473021" cy="4197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Reference die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3691436" y="1031110"/>
            <a:ext cx="3352800" cy="1866585"/>
          </a:xfrm>
          <a:prstGeom prst="rect">
            <a:avLst/>
          </a:prstGeom>
          <a:noFill/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410200" y="1027588"/>
            <a:ext cx="3352800" cy="1866585"/>
          </a:xfrm>
          <a:prstGeom prst="rect">
            <a:avLst/>
          </a:prstGeom>
          <a:noFill/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6141698" y="2877211"/>
            <a:ext cx="244926" cy="363353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pic>
        <p:nvPicPr>
          <p:cNvPr id="26" name="Picture 2" descr="Z:\Istvan\presentation_tools\DFmap_log_ROI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6141" r="26300" b="10119"/>
          <a:stretch/>
        </p:blipFill>
        <p:spPr bwMode="auto">
          <a:xfrm>
            <a:off x="5351311" y="3181351"/>
            <a:ext cx="1825698" cy="183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341862" y="3475380"/>
            <a:ext cx="1573538" cy="696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>
                <a:latin typeface="+mn-lt"/>
                <a:cs typeface="Franklin Gothic Book"/>
              </a:rPr>
              <a:t>Low-resolution </a:t>
            </a:r>
            <a:endParaRPr lang="en-US" sz="1800" b="1" kern="1000" spc="30" smtClean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defect </a:t>
            </a:r>
            <a:r>
              <a:rPr lang="en-US" sz="1800" b="1" kern="1000" spc="30" dirty="0">
                <a:latin typeface="+mn-lt"/>
                <a:cs typeface="Franklin Gothic Book"/>
              </a:rPr>
              <a:t>map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5644" y="3028950"/>
            <a:ext cx="4542156" cy="2114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cs typeface="Franklin Gothic Book"/>
              </a:rPr>
              <a:t>Die to database comparison.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cs typeface="Franklin Gothic Book"/>
              </a:rPr>
              <a:t>Die to </a:t>
            </a:r>
            <a:r>
              <a:rPr lang="en-US" sz="2000" kern="1000" spc="30" dirty="0" smtClean="0">
                <a:latin typeface="+mn-lt"/>
                <a:cs typeface="Franklin Gothic Book"/>
              </a:rPr>
              <a:t>die comparison.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 smtClean="0">
                <a:latin typeface="+mn-lt"/>
                <a:cs typeface="Franklin Gothic Book"/>
              </a:rPr>
              <a:t>High sensitivity.</a:t>
            </a:r>
            <a:endParaRPr lang="en-US" sz="20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cs typeface="Franklin Gothic Book"/>
              </a:rPr>
              <a:t>Defect multiple detection.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cs typeface="Franklin Gothic Book"/>
              </a:rPr>
              <a:t>Fast mask scan.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cs typeface="Franklin Gothic Book"/>
              </a:rPr>
              <a:t>On the fly defect detection.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endParaRPr lang="en-US" sz="2000" kern="1000" spc="30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41292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 animBg="1"/>
      <p:bldP spid="24" grpId="1" animBg="1"/>
      <p:bldP spid="25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 localization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952290" y="1049462"/>
            <a:ext cx="7772400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Aerial image reconstruction with </a:t>
            </a:r>
            <a:r>
              <a:rPr lang="en-US" sz="2000" kern="1000" spc="30" dirty="0" smtClean="0">
                <a:latin typeface="+mn-lt"/>
                <a:cs typeface="Franklin Gothic Book"/>
              </a:rPr>
              <a:t>coherent diffraction imaging. </a:t>
            </a:r>
            <a:endParaRPr lang="en-US" sz="2000" kern="1000" spc="30" dirty="0">
              <a:latin typeface="+mn-lt"/>
              <a:cs typeface="Franklin Gothic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4435661"/>
            <a:ext cx="76962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cs typeface="Franklin Gothic Book"/>
              </a:rPr>
              <a:t>P-MA-06 </a:t>
            </a:r>
            <a:r>
              <a:rPr lang="en-US" b="1" i="1" kern="1000" spc="30" dirty="0">
                <a:cs typeface="Franklin Gothic Book"/>
              </a:rPr>
              <a:t>Dr. </a:t>
            </a:r>
            <a:r>
              <a:rPr lang="en-US" b="1" i="1" kern="1000" spc="30" dirty="0" err="1" smtClean="0">
                <a:cs typeface="Franklin Gothic Book"/>
              </a:rPr>
              <a:t>P.Helfenstein</a:t>
            </a:r>
            <a:r>
              <a:rPr lang="en-US" i="1" kern="1000" spc="30" dirty="0" smtClean="0">
                <a:cs typeface="Franklin Gothic Book"/>
              </a:rPr>
              <a:t> </a:t>
            </a:r>
            <a:r>
              <a:rPr lang="en-US" kern="1000" spc="30" dirty="0" smtClean="0">
                <a:cs typeface="Franklin Gothic Book"/>
              </a:rPr>
              <a:t>Actinic EUV Mask Metrology with RESCAN using a monochromatic beam.</a:t>
            </a:r>
            <a:endParaRPr lang="en-US" kern="1000" spc="30" dirty="0">
              <a:cs typeface="Franklin Gothic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4648200" cy="34861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055050" y="3303899"/>
            <a:ext cx="649840" cy="60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2704890" y="2573462"/>
            <a:ext cx="1752600" cy="762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704890" y="3913500"/>
            <a:ext cx="1752600" cy="4125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016" t="8287" r="20794" b="11995"/>
          <a:stretch/>
        </p:blipFill>
        <p:spPr>
          <a:xfrm>
            <a:off x="4459840" y="2573462"/>
            <a:ext cx="1676400" cy="17526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977002" y="1475194"/>
            <a:ext cx="3962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Iterative process.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Noise robust.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Magnitude and phase reconstruction.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379970" y="3105150"/>
            <a:ext cx="0" cy="10146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21"/>
          <p:cNvSpPr/>
          <p:nvPr/>
        </p:nvSpPr>
        <p:spPr bwMode="auto">
          <a:xfrm>
            <a:off x="6248400" y="3562350"/>
            <a:ext cx="76200" cy="405031"/>
          </a:xfrm>
          <a:prstGeom prst="rect">
            <a:avLst/>
          </a:prstGeom>
          <a:solidFill>
            <a:srgbClr val="0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03150" y="3613752"/>
            <a:ext cx="747398" cy="3250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>
                <a:latin typeface="+mn-lt"/>
                <a:cs typeface="Franklin Gothic Book"/>
              </a:rPr>
              <a:t>0</a:t>
            </a:r>
            <a:r>
              <a:rPr lang="en-US" kern="1000" spc="30" dirty="0" smtClean="0">
                <a:latin typeface="+mn-lt"/>
                <a:cs typeface="Franklin Gothic Book"/>
              </a:rPr>
              <a:t>.5 </a:t>
            </a:r>
            <a:r>
              <a:rPr lang="en-US" kern="1000" spc="30" dirty="0" err="1" smtClean="0">
                <a:latin typeface="+mn-lt"/>
                <a:cs typeface="Franklin Gothic Book"/>
              </a:rPr>
              <a:t>μm</a:t>
            </a:r>
            <a:endParaRPr lang="en-US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845966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 detection</a:t>
            </a:r>
            <a:r>
              <a:rPr lang="mr-IN" dirty="0" smtClean="0"/>
              <a:t>–</a:t>
            </a:r>
            <a:r>
              <a:rPr lang="en-US" dirty="0" smtClean="0"/>
              <a:t> 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30" name="Picture 29" descr="S12comb_inSNR_CD_resca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t="9122" r="31550"/>
          <a:stretch/>
        </p:blipFill>
        <p:spPr>
          <a:xfrm>
            <a:off x="763831" y="1428750"/>
            <a:ext cx="3655770" cy="3467354"/>
          </a:xfrm>
          <a:prstGeom prst="rect">
            <a:avLst/>
          </a:prstGeom>
        </p:spPr>
      </p:pic>
      <p:sp>
        <p:nvSpPr>
          <p:cNvPr id="32" name="Slide Number Placeholder 2"/>
          <p:cNvSpPr txBox="1">
            <a:spLocks/>
          </p:cNvSpPr>
          <p:nvPr/>
        </p:nvSpPr>
        <p:spPr>
          <a:xfrm>
            <a:off x="8316416" y="6616526"/>
            <a:ext cx="791766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sp>
        <p:nvSpPr>
          <p:cNvPr id="33" name="TextBox 32"/>
          <p:cNvSpPr txBox="1"/>
          <p:nvPr/>
        </p:nvSpPr>
        <p:spPr>
          <a:xfrm>
            <a:off x="6172200" y="3843374"/>
            <a:ext cx="1800200" cy="32837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Large added particle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>
            <a:off x="3924810" y="1631086"/>
            <a:ext cx="2247390" cy="13573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A708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3200400" y="4019407"/>
            <a:ext cx="279515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A708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>
            <a:off x="2819400" y="2763638"/>
            <a:ext cx="3223204" cy="3317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A708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H="1">
            <a:off x="1677419" y="1633682"/>
            <a:ext cx="4494781" cy="14616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A708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990600" y="1002432"/>
            <a:ext cx="1373638" cy="4263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solidFill>
                  <a:srgbClr val="003B6E"/>
                </a:solidFill>
                <a:latin typeface="+mn-lt"/>
                <a:cs typeface="Franklin Gothic Book"/>
              </a:rPr>
              <a:t>25 nm </a:t>
            </a:r>
            <a:r>
              <a:rPr lang="en-US" sz="1800" kern="1000" spc="30" dirty="0" err="1" smtClean="0">
                <a:solidFill>
                  <a:srgbClr val="003B6E"/>
                </a:solidFill>
                <a:latin typeface="+mn-lt"/>
                <a:cs typeface="Franklin Gothic Book"/>
              </a:rPr>
              <a:t>hp</a:t>
            </a:r>
            <a:r>
              <a:rPr lang="en-US" sz="1800" kern="1000" spc="30" dirty="0" smtClean="0">
                <a:solidFill>
                  <a:srgbClr val="003B6E"/>
                </a:solidFill>
                <a:latin typeface="+mn-lt"/>
                <a:cs typeface="Franklin Gothic Book"/>
              </a:rPr>
              <a:t> grating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34425" y="1272768"/>
            <a:ext cx="176368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-40 x 2000 nm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2</a:t>
            </a:r>
            <a:r>
              <a:rPr lang="en-US" sz="1800" kern="1000" spc="30" dirty="0" smtClean="0">
                <a:latin typeface="+mn-lt"/>
                <a:cs typeface="Franklin Gothic Book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CD error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234425" y="2472296"/>
            <a:ext cx="176368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+</a:t>
            </a:r>
            <a:r>
              <a:rPr lang="en-US" sz="1800" kern="1000" spc="30" dirty="0" smtClean="0">
                <a:latin typeface="+mn-lt"/>
                <a:cs typeface="Franklin Gothic Book"/>
              </a:rPr>
              <a:t>40 x 2000 nm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2</a:t>
            </a:r>
            <a:r>
              <a:rPr lang="en-US" sz="1800" kern="1000" spc="30" dirty="0" smtClean="0">
                <a:latin typeface="+mn-lt"/>
                <a:cs typeface="Franklin Gothic Book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CD error</a:t>
            </a:r>
          </a:p>
        </p:txBody>
      </p:sp>
    </p:spTree>
    <p:extLst>
      <p:ext uri="{BB962C8B-B14F-4D97-AF65-F5344CB8AC3E}">
        <p14:creationId xmlns:p14="http://schemas.microsoft.com/office/powerpoint/2010/main" val="1329252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3" grpId="0"/>
      <p:bldP spid="82" grpId="0"/>
    </p:bldLst>
  </p:timing>
</p:sld>
</file>

<file path=ppt/theme/theme1.xml><?xml version="1.0" encoding="utf-8"?>
<a:theme xmlns:a="http://schemas.openxmlformats.org/drawingml/2006/main" name="PSI PowerPoint Master english (2)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resentation1" id="{65D708DB-BCA1-D24B-83C6-290A6102A809}" vid="{2D139E62-A905-1C49-A5D9-57CAB303B506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4264</TotalTime>
  <Words>797</Words>
  <Application>Microsoft Macintosh PowerPoint</Application>
  <PresentationFormat>On-screen Show (16:9)</PresentationFormat>
  <Paragraphs>200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 Narrow</vt:lpstr>
      <vt:lpstr>Calibri</vt:lpstr>
      <vt:lpstr>Franklin Gothic Book</vt:lpstr>
      <vt:lpstr>Georgia</vt:lpstr>
      <vt:lpstr>ＭＳ Ｐゴシック</vt:lpstr>
      <vt:lpstr>Rockwell</vt:lpstr>
      <vt:lpstr>Symbol</vt:lpstr>
      <vt:lpstr>Times</vt:lpstr>
      <vt:lpstr>Times New Roman</vt:lpstr>
      <vt:lpstr>ヒラギノ角ゴ Pro W3</vt:lpstr>
      <vt:lpstr>Arial</vt:lpstr>
      <vt:lpstr>PSI PowerPoint Master english (2)</vt:lpstr>
      <vt:lpstr>Lensless Actinic Inspection  of EUV Reticles with RESCAN </vt:lpstr>
      <vt:lpstr>EUV reticle inspection for N7 and beyond</vt:lpstr>
      <vt:lpstr>OUTLINE</vt:lpstr>
      <vt:lpstr>What is RESCAN?</vt:lpstr>
      <vt:lpstr>How does RESCAN work? </vt:lpstr>
      <vt:lpstr>A TWO-STEP PROCESS</vt:lpstr>
      <vt:lpstr>Defect identification</vt:lpstr>
      <vt:lpstr>Defect localization</vt:lpstr>
      <vt:lpstr>Defect detection– experimental results</vt:lpstr>
      <vt:lpstr>Defect localization – experimental results</vt:lpstr>
      <vt:lpstr>Defect localization – experimental results</vt:lpstr>
      <vt:lpstr>Defect localization – experimental results</vt:lpstr>
      <vt:lpstr>Looks promising but…</vt:lpstr>
      <vt:lpstr>RESCAN dedicated beamline at SLS</vt:lpstr>
      <vt:lpstr>A –very– fast detector</vt:lpstr>
      <vt:lpstr>Defect inspection at 500 Hz</vt:lpstr>
      <vt:lpstr>PowerPoint Presentation</vt:lpstr>
      <vt:lpstr>PowerPoint Presentation</vt:lpstr>
      <vt:lpstr>Conclusion</vt:lpstr>
      <vt:lpstr>Wir schaffen Wissen – heute für morgen We create knowledge  – today for tomorrow</vt:lpstr>
    </vt:vector>
  </TitlesOfParts>
  <Company/>
  <LinksUpToDate>false</LinksUpToDate>
  <SharedDoc>false</SharedDoc>
  <HyperlinkBase/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the title of your  presentation here</dc:title>
  <dc:creator>Iacopo Mochi</dc:creator>
  <cp:lastModifiedBy>Iacopo Mochi</cp:lastModifiedBy>
  <cp:revision>115</cp:revision>
  <cp:lastPrinted>2016-10-25T04:53:22Z</cp:lastPrinted>
  <dcterms:created xsi:type="dcterms:W3CDTF">2016-10-08T23:18:00Z</dcterms:created>
  <dcterms:modified xsi:type="dcterms:W3CDTF">2016-10-31T11:13:57Z</dcterms:modified>
</cp:coreProperties>
</file>