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16"/>
  </p:notesMasterIdLst>
  <p:handoutMasterIdLst>
    <p:handoutMasterId r:id="rId17"/>
  </p:handoutMasterIdLst>
  <p:sldIdLst>
    <p:sldId id="331" r:id="rId2"/>
    <p:sldId id="338" r:id="rId3"/>
    <p:sldId id="339" r:id="rId4"/>
    <p:sldId id="333" r:id="rId5"/>
    <p:sldId id="332" r:id="rId6"/>
    <p:sldId id="335" r:id="rId7"/>
    <p:sldId id="343" r:id="rId8"/>
    <p:sldId id="349" r:id="rId9"/>
    <p:sldId id="358" r:id="rId10"/>
    <p:sldId id="357" r:id="rId11"/>
    <p:sldId id="341" r:id="rId12"/>
    <p:sldId id="353" r:id="rId13"/>
    <p:sldId id="346" r:id="rId14"/>
    <p:sldId id="330" r:id="rId15"/>
  </p:sldIdLst>
  <p:sldSz cx="12192000" cy="6858000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338"/>
            <p14:sldId id="339"/>
            <p14:sldId id="333"/>
            <p14:sldId id="332"/>
            <p14:sldId id="335"/>
            <p14:sldId id="343"/>
            <p14:sldId id="349"/>
            <p14:sldId id="358"/>
            <p14:sldId id="357"/>
            <p14:sldId id="341"/>
            <p14:sldId id="353"/>
            <p14:sldId id="346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orient="horz" pos="845" userDrawn="1">
          <p15:clr>
            <a:srgbClr val="A4A3A4"/>
          </p15:clr>
        </p15:guide>
        <p15:guide id="3" orient="horz" pos="3793" userDrawn="1">
          <p15:clr>
            <a:srgbClr val="A4A3A4"/>
          </p15:clr>
        </p15:guide>
        <p15:guide id="4" orient="horz" pos="1117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50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userDrawn="1">
          <p15:clr>
            <a:srgbClr val="A4A3A4"/>
          </p15:clr>
        </p15:guide>
        <p15:guide id="9" pos="876" userDrawn="1">
          <p15:clr>
            <a:srgbClr val="A4A3A4"/>
          </p15:clr>
        </p15:guide>
        <p15:guide id="10" pos="7379" userDrawn="1">
          <p15:clr>
            <a:srgbClr val="A4A3A4"/>
          </p15:clr>
        </p15:guide>
        <p15:guide id="11" pos="695" userDrawn="1">
          <p15:clr>
            <a:srgbClr val="A4A3A4"/>
          </p15:clr>
        </p15:guide>
        <p15:guide id="12" pos="604" userDrawn="1">
          <p15:clr>
            <a:srgbClr val="A4A3A4"/>
          </p15:clr>
        </p15:guide>
        <p15:guide id="13" pos="1753" userDrawn="1">
          <p15:clr>
            <a:srgbClr val="A4A3A4"/>
          </p15:clr>
        </p15:guide>
        <p15:guide id="14" pos="4052" userDrawn="1">
          <p15:clr>
            <a:srgbClr val="A4A3A4"/>
          </p15:clr>
        </p15:guide>
        <p15:guide id="15" pos="4203" userDrawn="1">
          <p15:clr>
            <a:srgbClr val="A4A3A4"/>
          </p15:clr>
        </p15:guide>
        <p15:guide id="16" pos="76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0C0C0C"/>
    <a:srgbClr val="EF5B00"/>
    <a:srgbClr val="FFFFFF"/>
    <a:srgbClr val="FF4349"/>
    <a:srgbClr val="010000"/>
    <a:srgbClr val="808080"/>
    <a:srgbClr val="000000"/>
    <a:srgbClr val="FDCA00"/>
    <a:srgbClr val="C50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9"/>
    <p:restoredTop sz="91912" autoAdjust="0"/>
  </p:normalViewPr>
  <p:slideViewPr>
    <p:cSldViewPr snapToObjects="1">
      <p:cViewPr varScale="1">
        <p:scale>
          <a:sx n="108" d="100"/>
          <a:sy n="108" d="100"/>
        </p:scale>
        <p:origin x="984" y="184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876"/>
        <p:guide pos="7379"/>
        <p:guide pos="695"/>
        <p:guide pos="604"/>
        <p:guide pos="1753"/>
        <p:guide pos="4052"/>
        <p:guide pos="4203"/>
        <p:guide pos="76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96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help the</a:t>
            </a:r>
            <a:r>
              <a:rPr lang="en-US" baseline="0" dirty="0"/>
              <a:t> defect visualization we can threshold and </a:t>
            </a:r>
            <a:r>
              <a:rPr lang="en-US" baseline="0" dirty="0" err="1"/>
              <a:t>binarize</a:t>
            </a:r>
            <a:r>
              <a:rPr lang="en-US" baseline="0" dirty="0"/>
              <a:t> the images.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364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1484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46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3523202" y="282698"/>
            <a:ext cx="7565353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1085850" y="4572001"/>
            <a:ext cx="10625665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085852" y="4140000"/>
            <a:ext cx="10625665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3" y="282698"/>
            <a:ext cx="33792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017" y="548681"/>
            <a:ext cx="1625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7056107" y="3412620"/>
            <a:ext cx="4032448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11232000" y="282698"/>
            <a:ext cx="96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1104001" y="6138864"/>
            <a:ext cx="960967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1246453" y="1484782"/>
            <a:ext cx="10514177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390651" y="1341438"/>
            <a:ext cx="5041900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6671734" y="1337869"/>
            <a:ext cx="5041900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1251222" y="1449804"/>
            <a:ext cx="5041900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6532305" y="1446234"/>
            <a:ext cx="5041900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1102785" y="1412876"/>
            <a:ext cx="10754783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5" y="1019812"/>
            <a:ext cx="11161004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1102784" y="1019811"/>
            <a:ext cx="3052949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" y="285750"/>
            <a:ext cx="135466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1" y="1019812"/>
            <a:ext cx="960967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769601" y="291600"/>
            <a:ext cx="8944033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41749" y="6661150"/>
            <a:ext cx="767656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" y="1412876"/>
            <a:ext cx="960967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390651" y="1341438"/>
            <a:ext cx="10322983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" y="285750"/>
            <a:ext cx="135466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1.png"/><Relationship Id="rId7" Type="http://schemas.openxmlformats.org/officeDocument/2006/relationships/image" Target="../media/image33.emf"/><Relationship Id="rId12" Type="http://schemas.openxmlformats.org/officeDocument/2006/relationships/image" Target="../media/image38.tif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37.tiff"/><Relationship Id="rId5" Type="http://schemas.openxmlformats.org/officeDocument/2006/relationships/image" Target="../media/image32.png"/><Relationship Id="rId10" Type="http://schemas.openxmlformats.org/officeDocument/2006/relationships/image" Target="../media/image36.jpg"/><Relationship Id="rId4" Type="http://schemas.microsoft.com/office/2007/relationships/hdphoto" Target="../media/hdphoto1.wdp"/><Relationship Id="rId9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38388" y="4572001"/>
            <a:ext cx="7969249" cy="10908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Actinic inspection of logic patterns using coherent diffraction imaging at high NA</a:t>
            </a:r>
            <a:endParaRPr lang="en-US" dirty="0">
              <a:latin typeface="+mn-lt"/>
            </a:endParaRPr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2338389" y="3886200"/>
            <a:ext cx="7969249" cy="618320"/>
          </a:xfrm>
        </p:spPr>
        <p:txBody>
          <a:bodyPr/>
          <a:lstStyle/>
          <a:p>
            <a:r>
              <a:rPr lang="en-GB" dirty="0"/>
              <a:t>Iacopo Mochi, Patrick </a:t>
            </a:r>
            <a:r>
              <a:rPr lang="en-GB" dirty="0" err="1"/>
              <a:t>Helfenstein</a:t>
            </a:r>
            <a:r>
              <a:rPr lang="en-GB" dirty="0"/>
              <a:t>, </a:t>
            </a:r>
            <a:r>
              <a:rPr lang="en-GB" dirty="0" err="1"/>
              <a:t>Rajendran</a:t>
            </a:r>
            <a:r>
              <a:rPr lang="en-GB" dirty="0"/>
              <a:t> Rajeev, Sara Fernandez, </a:t>
            </a:r>
            <a:r>
              <a:rPr lang="en-GB" dirty="0" err="1"/>
              <a:t>Dimitrios</a:t>
            </a:r>
            <a:r>
              <a:rPr lang="en-GB" dirty="0"/>
              <a:t> </a:t>
            </a:r>
            <a:r>
              <a:rPr lang="en-GB"/>
              <a:t>Kazazis </a:t>
            </a:r>
            <a:r>
              <a:rPr lang="en-GB" dirty="0"/>
              <a:t>and </a:t>
            </a:r>
            <a:r>
              <a:rPr lang="en-GB" dirty="0" err="1"/>
              <a:t>Yasin</a:t>
            </a:r>
            <a:r>
              <a:rPr lang="en-GB" dirty="0"/>
              <a:t> </a:t>
            </a:r>
            <a:r>
              <a:rPr lang="en-GB" dirty="0" err="1"/>
              <a:t>Ekinci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10D6ED6-9CBB-5B45-9D68-7D4EDF8BC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133600"/>
            <a:ext cx="2828377" cy="2202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4BB03-99F7-FC49-A678-C5637DEFF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871" y="533307"/>
            <a:ext cx="8944033" cy="508500"/>
          </a:xfrm>
        </p:spPr>
        <p:txBody>
          <a:bodyPr/>
          <a:lstStyle/>
          <a:p>
            <a:r>
              <a:rPr lang="en-US" dirty="0"/>
              <a:t>Through pellicle EUV </a:t>
            </a:r>
            <a:r>
              <a:rPr lang="en-US" dirty="0" err="1"/>
              <a:t>lensless</a:t>
            </a:r>
            <a:r>
              <a:rPr lang="en-US" dirty="0"/>
              <a:t> imaging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F3F89F-9D9A-BE46-B7DA-0D4C6232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041F24-5D61-184C-AB80-B70AA43299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</a14:imgLayer>
                </a14:imgProps>
              </a:ext>
            </a:extLst>
          </a:blip>
          <a:srcRect l="12325" t="17518" r="53167" b="21168"/>
          <a:stretch/>
        </p:blipFill>
        <p:spPr>
          <a:xfrm>
            <a:off x="4964431" y="2392749"/>
            <a:ext cx="2624445" cy="2624444"/>
          </a:xfrm>
          <a:prstGeom prst="rect">
            <a:avLst/>
          </a:prstGeom>
        </p:spPr>
      </p:pic>
      <p:pic>
        <p:nvPicPr>
          <p:cNvPr id="5" name="Grafik 17" descr="20171122_thruPell_5s_good.png">
            <a:extLst>
              <a:ext uri="{FF2B5EF4-FFF2-40B4-BE49-F238E27FC236}">
                <a16:creationId xmlns:a16="http://schemas.microsoft.com/office/drawing/2014/main" id="{2445F34D-B8B6-9A4F-ABFF-E229EDBEFF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05"/>
                    </a14:imgEffect>
                    <a14:imgEffect>
                      <a14:saturation sat="82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35" t="38021" r="47452" b="42426"/>
          <a:stretch/>
        </p:blipFill>
        <p:spPr>
          <a:xfrm rot="10800000">
            <a:off x="8393431" y="2434104"/>
            <a:ext cx="2569694" cy="2569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D95573-0F86-3B48-A3D9-7D946CCC2D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92" t="17518" r="8800" b="21168"/>
          <a:stretch/>
        </p:blipFill>
        <p:spPr>
          <a:xfrm>
            <a:off x="8393431" y="2388997"/>
            <a:ext cx="2641600" cy="264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1BBDCF-70F4-D94E-B165-88B6B090F54D}"/>
              </a:ext>
            </a:extLst>
          </p:cNvPr>
          <p:cNvSpPr txBox="1"/>
          <p:nvPr/>
        </p:nvSpPr>
        <p:spPr>
          <a:xfrm>
            <a:off x="4964431" y="2045154"/>
            <a:ext cx="2624445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No pellicle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3D97C-B6F1-2243-804D-8E9407CA9C46}"/>
              </a:ext>
            </a:extLst>
          </p:cNvPr>
          <p:cNvSpPr txBox="1"/>
          <p:nvPr/>
        </p:nvSpPr>
        <p:spPr>
          <a:xfrm>
            <a:off x="8074061" y="2065309"/>
            <a:ext cx="3208433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Si</a:t>
            </a:r>
            <a:r>
              <a:rPr lang="en-US" sz="2000" kern="1000" spc="30" baseline="-25000" dirty="0">
                <a:latin typeface="+mn-lt"/>
                <a:cs typeface="Franklin Gothic Book"/>
              </a:rPr>
              <a:t>3</a:t>
            </a:r>
            <a:r>
              <a:rPr lang="en-US" sz="2000" kern="1000" spc="30" dirty="0">
                <a:latin typeface="+mn-lt"/>
                <a:cs typeface="Franklin Gothic Book"/>
              </a:rPr>
              <a:t>N</a:t>
            </a:r>
            <a:r>
              <a:rPr lang="en-US" sz="2000" kern="1000" spc="30" baseline="-25000" dirty="0">
                <a:latin typeface="+mn-lt"/>
                <a:cs typeface="Franklin Gothic Book"/>
              </a:rPr>
              <a:t>4</a:t>
            </a:r>
            <a:r>
              <a:rPr lang="en-US" sz="2000" kern="1000" spc="30" dirty="0">
                <a:latin typeface="+mn-lt"/>
                <a:cs typeface="Franklin Gothic Book"/>
              </a:rPr>
              <a:t> membrane(100 nm)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94DAD1-DF5E-8845-B562-11F7068DC558}"/>
              </a:ext>
            </a:extLst>
          </p:cNvPr>
          <p:cNvSpPr txBox="1"/>
          <p:nvPr/>
        </p:nvSpPr>
        <p:spPr>
          <a:xfrm>
            <a:off x="8393431" y="2062147"/>
            <a:ext cx="2569694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SW-CNT pellicle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F20EB-6A71-EC4B-8EFB-C9D11946DF13}"/>
              </a:ext>
            </a:extLst>
          </p:cNvPr>
          <p:cNvSpPr txBox="1"/>
          <p:nvPr/>
        </p:nvSpPr>
        <p:spPr>
          <a:xfrm>
            <a:off x="1117604" y="1323816"/>
            <a:ext cx="10591800" cy="6667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Pellicles mounted statically: the illumination beam goes through the same spot on the pellicle and the sample moves underneath at a distance of 4 mm.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7F3DB9-CC25-D741-9552-002E482EFA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631" y="4293908"/>
            <a:ext cx="1384300" cy="203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AE7079-27EE-9F4A-9872-F5F150AE2114}"/>
              </a:ext>
            </a:extLst>
          </p:cNvPr>
          <p:cNvSpPr txBox="1"/>
          <p:nvPr/>
        </p:nvSpPr>
        <p:spPr>
          <a:xfrm>
            <a:off x="3576408" y="3609816"/>
            <a:ext cx="10668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Pellicle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0250DC-5E7E-884B-B432-B7473499BF00}"/>
              </a:ext>
            </a:extLst>
          </p:cNvPr>
          <p:cNvSpPr txBox="1"/>
          <p:nvPr/>
        </p:nvSpPr>
        <p:spPr>
          <a:xfrm>
            <a:off x="1789431" y="4571236"/>
            <a:ext cx="1066800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Reticle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D227F8-9B3E-1C48-AFE5-7E2CCE83AB86}"/>
              </a:ext>
            </a:extLst>
          </p:cNvPr>
          <p:cNvSpPr txBox="1"/>
          <p:nvPr/>
        </p:nvSpPr>
        <p:spPr>
          <a:xfrm>
            <a:off x="4977135" y="5579837"/>
            <a:ext cx="6770369" cy="8971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The CNT pellicles withstood 6.8h of EUV illumination inside the RESCAN chamber without visible damage and without degradation in the imaging performance.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DAB5D-DB3D-B149-BB50-7AB2D28435D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458" t="27555" r="33494" b="31873"/>
          <a:stretch/>
        </p:blipFill>
        <p:spPr>
          <a:xfrm>
            <a:off x="8419814" y="2400337"/>
            <a:ext cx="2564417" cy="25969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8AEA2E1-AB1A-1F48-AFF0-A961B2C99AB1}"/>
              </a:ext>
            </a:extLst>
          </p:cNvPr>
          <p:cNvSpPr txBox="1"/>
          <p:nvPr/>
        </p:nvSpPr>
        <p:spPr>
          <a:xfrm>
            <a:off x="8431535" y="2067379"/>
            <a:ext cx="2552696" cy="3772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MW-CNT pellicle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4C90C6-DF64-CE42-B7F0-CB15EDB21E84}"/>
              </a:ext>
            </a:extLst>
          </p:cNvPr>
          <p:cNvSpPr txBox="1"/>
          <p:nvPr/>
        </p:nvSpPr>
        <p:spPr>
          <a:xfrm>
            <a:off x="685800" y="5545626"/>
            <a:ext cx="3680504" cy="9655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Pressure: </a:t>
            </a:r>
            <a:r>
              <a:rPr lang="en-US" dirty="0"/>
              <a:t> 2⋅10</a:t>
            </a:r>
            <a:r>
              <a:rPr lang="en-US" baseline="30000" dirty="0"/>
              <a:t>-8</a:t>
            </a:r>
            <a:r>
              <a:rPr lang="en-US" dirty="0"/>
              <a:t> – 2⋅10</a:t>
            </a:r>
            <a:r>
              <a:rPr lang="en-US" baseline="30000" dirty="0"/>
              <a:t>-7 </a:t>
            </a:r>
            <a:r>
              <a:rPr lang="en-US" dirty="0"/>
              <a:t>mbar.</a:t>
            </a:r>
            <a:endParaRPr lang="en-US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Power </a:t>
            </a:r>
            <a:r>
              <a:rPr lang="en-US" sz="1800" kern="1000" spc="30" dirty="0" err="1">
                <a:latin typeface="+mn-lt"/>
                <a:cs typeface="Franklin Gothic Book"/>
              </a:rPr>
              <a:t>density</a:t>
            </a:r>
            <a:r>
              <a:rPr lang="en-US" sz="1800" kern="1000" spc="30" baseline="-25000" dirty="0" err="1">
                <a:latin typeface="+mn-lt"/>
                <a:cs typeface="Franklin Gothic Book"/>
              </a:rPr>
              <a:t>max</a:t>
            </a:r>
            <a:r>
              <a:rPr lang="en-US" sz="1800" kern="1000" spc="30" dirty="0">
                <a:latin typeface="+mn-lt"/>
                <a:cs typeface="Franklin Gothic Book"/>
              </a:rPr>
              <a:t>: ~3 W/cm</a:t>
            </a:r>
            <a:r>
              <a:rPr lang="en-US" sz="1800" kern="1000" spc="30" baseline="30000" dirty="0">
                <a:latin typeface="+mn-lt"/>
                <a:cs typeface="Franklin Gothic Book"/>
              </a:rPr>
              <a:t>2</a:t>
            </a:r>
            <a:r>
              <a:rPr lang="en-US" sz="1800" kern="1000" spc="30" dirty="0">
                <a:latin typeface="+mn-lt"/>
                <a:cs typeface="Franklin Gothic Book"/>
              </a:rPr>
              <a:t>.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l-GR" dirty="0"/>
              <a:t>λ\</a:t>
            </a:r>
            <a:r>
              <a:rPr lang="en-US" dirty="0"/>
              <a:t>d</a:t>
            </a:r>
            <a:r>
              <a:rPr lang="el-GR" dirty="0"/>
              <a:t>λ</a:t>
            </a:r>
            <a:r>
              <a:rPr lang="en-US" dirty="0"/>
              <a:t> : 1500.</a:t>
            </a:r>
            <a:endParaRPr lang="en-US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B764CB-0F97-5B45-8612-C783A01E9F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25" t="17518" r="53167" b="21168"/>
          <a:stretch/>
        </p:blipFill>
        <p:spPr>
          <a:xfrm>
            <a:off x="990600" y="2819400"/>
            <a:ext cx="2133601" cy="2133600"/>
          </a:xfrm>
          <a:prstGeom prst="rect">
            <a:avLst/>
          </a:prstGeom>
        </p:spPr>
      </p:pic>
      <p:pic>
        <p:nvPicPr>
          <p:cNvPr id="25" name="Grafik 17" descr="20171122_thruPell_5s_good.png">
            <a:extLst>
              <a:ext uri="{FF2B5EF4-FFF2-40B4-BE49-F238E27FC236}">
                <a16:creationId xmlns:a16="http://schemas.microsoft.com/office/drawing/2014/main" id="{9FF9B29B-280F-F241-B45A-CD3A5E0629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005"/>
                    </a14:imgEffect>
                    <a14:imgEffect>
                      <a14:saturation sat="82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335" t="38021" r="47452" b="42426"/>
          <a:stretch/>
        </p:blipFill>
        <p:spPr>
          <a:xfrm rot="10800000">
            <a:off x="3648692" y="2819401"/>
            <a:ext cx="2066308" cy="20663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F2200B-CF0A-5D46-964C-C1BC8C1617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92" t="17518" r="8800" b="21168"/>
          <a:stretch/>
        </p:blipFill>
        <p:spPr>
          <a:xfrm>
            <a:off x="6239491" y="2785755"/>
            <a:ext cx="2133600" cy="2133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98F3E4-E38B-C148-9B5F-72644EFA4B40}"/>
              </a:ext>
            </a:extLst>
          </p:cNvPr>
          <p:cNvSpPr txBox="1"/>
          <p:nvPr/>
        </p:nvSpPr>
        <p:spPr>
          <a:xfrm>
            <a:off x="990600" y="2438400"/>
            <a:ext cx="2133601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No pellicle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8CD6B9-CF1B-BE48-971A-93CA902E69BB}"/>
              </a:ext>
            </a:extLst>
          </p:cNvPr>
          <p:cNvSpPr txBox="1"/>
          <p:nvPr/>
        </p:nvSpPr>
        <p:spPr>
          <a:xfrm>
            <a:off x="3630879" y="2133600"/>
            <a:ext cx="2084121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Si</a:t>
            </a:r>
            <a:r>
              <a:rPr lang="en-US" sz="2000" kern="1000" spc="30" baseline="-25000" dirty="0">
                <a:latin typeface="+mn-lt"/>
                <a:cs typeface="Franklin Gothic Book"/>
              </a:rPr>
              <a:t>3</a:t>
            </a:r>
            <a:r>
              <a:rPr lang="en-US" sz="2000" kern="1000" spc="30" dirty="0">
                <a:latin typeface="+mn-lt"/>
                <a:cs typeface="Franklin Gothic Book"/>
              </a:rPr>
              <a:t>N</a:t>
            </a:r>
            <a:r>
              <a:rPr lang="en-US" sz="2000" kern="1000" spc="30" baseline="-25000" dirty="0">
                <a:latin typeface="+mn-lt"/>
                <a:cs typeface="Franklin Gothic Book"/>
              </a:rPr>
              <a:t>4</a:t>
            </a:r>
            <a:r>
              <a:rPr lang="en-US" sz="2000" kern="1000" spc="30" dirty="0">
                <a:latin typeface="+mn-lt"/>
                <a:cs typeface="Franklin Gothic Book"/>
              </a:rPr>
              <a:t> membrane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(100 nm)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91CEDA-FC71-4C43-A120-ABDA153A3991}"/>
              </a:ext>
            </a:extLst>
          </p:cNvPr>
          <p:cNvSpPr txBox="1"/>
          <p:nvPr/>
        </p:nvSpPr>
        <p:spPr>
          <a:xfrm>
            <a:off x="6221680" y="2438400"/>
            <a:ext cx="2133601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SW-CNT pellicle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FC7B13-6E98-2D4C-8987-739CBE317E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458" t="27555" r="33494" b="31873"/>
          <a:stretch/>
        </p:blipFill>
        <p:spPr>
          <a:xfrm>
            <a:off x="8897582" y="2815609"/>
            <a:ext cx="2044167" cy="207010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7B1E3CE-8727-4E4E-8DC2-3EA0126C10DB}"/>
              </a:ext>
            </a:extLst>
          </p:cNvPr>
          <p:cNvSpPr txBox="1"/>
          <p:nvPr/>
        </p:nvSpPr>
        <p:spPr>
          <a:xfrm>
            <a:off x="8879772" y="2438401"/>
            <a:ext cx="2133601" cy="3772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MW-CNT pellicle</a:t>
            </a:r>
          </a:p>
        </p:txBody>
      </p:sp>
      <p:grpSp>
        <p:nvGrpSpPr>
          <p:cNvPr id="41" name="グループ化 124">
            <a:extLst>
              <a:ext uri="{FF2B5EF4-FFF2-40B4-BE49-F238E27FC236}">
                <a16:creationId xmlns:a16="http://schemas.microsoft.com/office/drawing/2014/main" id="{E0C99FFC-FC2C-0542-867A-5864E1C0A8DA}"/>
              </a:ext>
            </a:extLst>
          </p:cNvPr>
          <p:cNvGrpSpPr>
            <a:grpSpLocks noChangeAspect="1"/>
          </p:cNvGrpSpPr>
          <p:nvPr/>
        </p:nvGrpSpPr>
        <p:grpSpPr>
          <a:xfrm>
            <a:off x="8515762" y="5105400"/>
            <a:ext cx="561838" cy="382350"/>
            <a:chOff x="5578475" y="3177381"/>
            <a:chExt cx="976220" cy="651355"/>
          </a:xfrm>
        </p:grpSpPr>
        <p:sp>
          <p:nvSpPr>
            <p:cNvPr id="42" name="bk object 60">
              <a:extLst>
                <a:ext uri="{FF2B5EF4-FFF2-40B4-BE49-F238E27FC236}">
                  <a16:creationId xmlns:a16="http://schemas.microsoft.com/office/drawing/2014/main" id="{13D02897-0CDE-C747-BF11-ECD1D5BCEB83}"/>
                </a:ext>
              </a:extLst>
            </p:cNvPr>
            <p:cNvSpPr/>
            <p:nvPr/>
          </p:nvSpPr>
          <p:spPr>
            <a:xfrm>
              <a:off x="5578475" y="3177381"/>
              <a:ext cx="976220" cy="651355"/>
            </a:xfrm>
            <a:custGeom>
              <a:avLst/>
              <a:gdLst/>
              <a:ahLst/>
              <a:cxnLst/>
              <a:rect l="l" t="t" r="r" b="b"/>
              <a:pathLst>
                <a:path w="976629" h="651510">
                  <a:moveTo>
                    <a:pt x="488149" y="0"/>
                  </a:moveTo>
                  <a:lnTo>
                    <a:pt x="431200" y="2188"/>
                  </a:lnTo>
                  <a:lnTo>
                    <a:pt x="376186" y="8593"/>
                  </a:lnTo>
                  <a:lnTo>
                    <a:pt x="323472" y="18969"/>
                  </a:lnTo>
                  <a:lnTo>
                    <a:pt x="273424" y="33073"/>
                  </a:lnTo>
                  <a:lnTo>
                    <a:pt x="226408" y="50661"/>
                  </a:lnTo>
                  <a:lnTo>
                    <a:pt x="182789" y="71490"/>
                  </a:lnTo>
                  <a:lnTo>
                    <a:pt x="142933" y="95315"/>
                  </a:lnTo>
                  <a:lnTo>
                    <a:pt x="107205" y="121892"/>
                  </a:lnTo>
                  <a:lnTo>
                    <a:pt x="75971" y="150979"/>
                  </a:lnTo>
                  <a:lnTo>
                    <a:pt x="49596" y="182331"/>
                  </a:lnTo>
                  <a:lnTo>
                    <a:pt x="28446" y="215704"/>
                  </a:lnTo>
                  <a:lnTo>
                    <a:pt x="12886" y="250854"/>
                  </a:lnTo>
                  <a:lnTo>
                    <a:pt x="0" y="325513"/>
                  </a:lnTo>
                  <a:lnTo>
                    <a:pt x="3282" y="363466"/>
                  </a:lnTo>
                  <a:lnTo>
                    <a:pt x="28446" y="435273"/>
                  </a:lnTo>
                  <a:lnTo>
                    <a:pt x="49596" y="468638"/>
                  </a:lnTo>
                  <a:lnTo>
                    <a:pt x="75971" y="499986"/>
                  </a:lnTo>
                  <a:lnTo>
                    <a:pt x="107205" y="529071"/>
                  </a:lnTo>
                  <a:lnTo>
                    <a:pt x="142933" y="555650"/>
                  </a:lnTo>
                  <a:lnTo>
                    <a:pt x="182789" y="579478"/>
                  </a:lnTo>
                  <a:lnTo>
                    <a:pt x="226408" y="600310"/>
                  </a:lnTo>
                  <a:lnTo>
                    <a:pt x="273424" y="617903"/>
                  </a:lnTo>
                  <a:lnTo>
                    <a:pt x="323472" y="632011"/>
                  </a:lnTo>
                  <a:lnTo>
                    <a:pt x="376186" y="642391"/>
                  </a:lnTo>
                  <a:lnTo>
                    <a:pt x="431200" y="648799"/>
                  </a:lnTo>
                  <a:lnTo>
                    <a:pt x="488149" y="650989"/>
                  </a:lnTo>
                  <a:lnTo>
                    <a:pt x="545084" y="648799"/>
                  </a:lnTo>
                  <a:lnTo>
                    <a:pt x="600085" y="642391"/>
                  </a:lnTo>
                  <a:lnTo>
                    <a:pt x="652788" y="632011"/>
                  </a:lnTo>
                  <a:lnTo>
                    <a:pt x="702826" y="617903"/>
                  </a:lnTo>
                  <a:lnTo>
                    <a:pt x="749834" y="600310"/>
                  </a:lnTo>
                  <a:lnTo>
                    <a:pt x="793447" y="579478"/>
                  </a:lnTo>
                  <a:lnTo>
                    <a:pt x="833299" y="555650"/>
                  </a:lnTo>
                  <a:lnTo>
                    <a:pt x="869023" y="529071"/>
                  </a:lnTo>
                  <a:lnTo>
                    <a:pt x="900255" y="499986"/>
                  </a:lnTo>
                  <a:lnTo>
                    <a:pt x="926628" y="468638"/>
                  </a:lnTo>
                  <a:lnTo>
                    <a:pt x="947778" y="435273"/>
                  </a:lnTo>
                  <a:lnTo>
                    <a:pt x="963337" y="400134"/>
                  </a:lnTo>
                  <a:lnTo>
                    <a:pt x="976223" y="325513"/>
                  </a:lnTo>
                  <a:lnTo>
                    <a:pt x="972941" y="287539"/>
                  </a:lnTo>
                  <a:lnTo>
                    <a:pt x="947778" y="215704"/>
                  </a:lnTo>
                  <a:lnTo>
                    <a:pt x="926628" y="182331"/>
                  </a:lnTo>
                  <a:lnTo>
                    <a:pt x="900255" y="150979"/>
                  </a:lnTo>
                  <a:lnTo>
                    <a:pt x="869023" y="121892"/>
                  </a:lnTo>
                  <a:lnTo>
                    <a:pt x="833299" y="95315"/>
                  </a:lnTo>
                  <a:lnTo>
                    <a:pt x="793447" y="71490"/>
                  </a:lnTo>
                  <a:lnTo>
                    <a:pt x="749834" y="50661"/>
                  </a:lnTo>
                  <a:lnTo>
                    <a:pt x="702826" y="33073"/>
                  </a:lnTo>
                  <a:lnTo>
                    <a:pt x="652788" y="18969"/>
                  </a:lnTo>
                  <a:lnTo>
                    <a:pt x="600085" y="8593"/>
                  </a:lnTo>
                  <a:lnTo>
                    <a:pt x="545084" y="2188"/>
                  </a:lnTo>
                  <a:lnTo>
                    <a:pt x="488149" y="0"/>
                  </a:lnTo>
                  <a:close/>
                </a:path>
              </a:pathLst>
            </a:custGeom>
            <a:solidFill>
              <a:srgbClr val="0D3690"/>
            </a:solid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43" name="bk object 61">
              <a:extLst>
                <a:ext uri="{FF2B5EF4-FFF2-40B4-BE49-F238E27FC236}">
                  <a16:creationId xmlns:a16="http://schemas.microsoft.com/office/drawing/2014/main" id="{2B516CE4-E0BF-7044-8CAD-16AAC784249F}"/>
                </a:ext>
              </a:extLst>
            </p:cNvPr>
            <p:cNvSpPr/>
            <p:nvPr/>
          </p:nvSpPr>
          <p:spPr>
            <a:xfrm>
              <a:off x="6011591" y="3420313"/>
              <a:ext cx="82515" cy="108559"/>
            </a:xfrm>
            <a:custGeom>
              <a:avLst/>
              <a:gdLst/>
              <a:ahLst/>
              <a:cxnLst/>
              <a:rect l="l" t="t" r="r" b="b"/>
              <a:pathLst>
                <a:path w="82550" h="108584">
                  <a:moveTo>
                    <a:pt x="57048" y="0"/>
                  </a:moveTo>
                  <a:lnTo>
                    <a:pt x="35585" y="0"/>
                  </a:lnTo>
                  <a:lnTo>
                    <a:pt x="0" y="108458"/>
                  </a:lnTo>
                  <a:lnTo>
                    <a:pt x="76098" y="108458"/>
                  </a:lnTo>
                  <a:lnTo>
                    <a:pt x="82461" y="90970"/>
                  </a:lnTo>
                  <a:lnTo>
                    <a:pt x="27000" y="90970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44" name="bk object 62">
              <a:extLst>
                <a:ext uri="{FF2B5EF4-FFF2-40B4-BE49-F238E27FC236}">
                  <a16:creationId xmlns:a16="http://schemas.microsoft.com/office/drawing/2014/main" id="{F4A29653-89C4-CB41-87BB-EDDC2ED671DE}"/>
                </a:ext>
              </a:extLst>
            </p:cNvPr>
            <p:cNvSpPr/>
            <p:nvPr/>
          </p:nvSpPr>
          <p:spPr>
            <a:xfrm>
              <a:off x="6097941" y="3420313"/>
              <a:ext cx="57761" cy="108559"/>
            </a:xfrm>
            <a:custGeom>
              <a:avLst/>
              <a:gdLst/>
              <a:ahLst/>
              <a:cxnLst/>
              <a:rect l="l" t="t" r="r" b="b"/>
              <a:pathLst>
                <a:path w="57784" h="108584">
                  <a:moveTo>
                    <a:pt x="57200" y="0"/>
                  </a:moveTo>
                  <a:lnTo>
                    <a:pt x="36042" y="0"/>
                  </a:lnTo>
                  <a:lnTo>
                    <a:pt x="0" y="108458"/>
                  </a:lnTo>
                  <a:lnTo>
                    <a:pt x="21272" y="108458"/>
                  </a:lnTo>
                  <a:lnTo>
                    <a:pt x="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45" name="bk object 63">
              <a:extLst>
                <a:ext uri="{FF2B5EF4-FFF2-40B4-BE49-F238E27FC236}">
                  <a16:creationId xmlns:a16="http://schemas.microsoft.com/office/drawing/2014/main" id="{C655A079-DEAE-1947-97A4-0F55087B9238}"/>
                </a:ext>
              </a:extLst>
            </p:cNvPr>
            <p:cNvSpPr/>
            <p:nvPr/>
          </p:nvSpPr>
          <p:spPr>
            <a:xfrm>
              <a:off x="6128637" y="3420313"/>
              <a:ext cx="124408" cy="108559"/>
            </a:xfrm>
            <a:custGeom>
              <a:avLst/>
              <a:gdLst/>
              <a:ahLst/>
              <a:cxnLst/>
              <a:rect l="l" t="t" r="r" b="b"/>
              <a:pathLst>
                <a:path w="124459" h="108584">
                  <a:moveTo>
                    <a:pt x="56883" y="0"/>
                  </a:moveTo>
                  <a:lnTo>
                    <a:pt x="35699" y="0"/>
                  </a:lnTo>
                  <a:lnTo>
                    <a:pt x="0" y="108458"/>
                  </a:lnTo>
                  <a:lnTo>
                    <a:pt x="20942" y="108458"/>
                  </a:lnTo>
                  <a:lnTo>
                    <a:pt x="44678" y="36880"/>
                  </a:lnTo>
                  <a:lnTo>
                    <a:pt x="68421" y="36880"/>
                  </a:lnTo>
                  <a:lnTo>
                    <a:pt x="56883" y="0"/>
                  </a:lnTo>
                  <a:close/>
                </a:path>
                <a:path w="124459" h="108584">
                  <a:moveTo>
                    <a:pt x="68421" y="36880"/>
                  </a:moveTo>
                  <a:lnTo>
                    <a:pt x="44678" y="36880"/>
                  </a:lnTo>
                  <a:lnTo>
                    <a:pt x="66890" y="108458"/>
                  </a:lnTo>
                  <a:lnTo>
                    <a:pt x="87972" y="108458"/>
                  </a:lnTo>
                  <a:lnTo>
                    <a:pt x="100274" y="71323"/>
                  </a:lnTo>
                  <a:lnTo>
                    <a:pt x="79197" y="71323"/>
                  </a:lnTo>
                  <a:lnTo>
                    <a:pt x="68421" y="36880"/>
                  </a:lnTo>
                  <a:close/>
                </a:path>
                <a:path w="124459" h="108584">
                  <a:moveTo>
                    <a:pt x="123901" y="0"/>
                  </a:moveTo>
                  <a:lnTo>
                    <a:pt x="102946" y="0"/>
                  </a:lnTo>
                  <a:lnTo>
                    <a:pt x="79197" y="71323"/>
                  </a:lnTo>
                  <a:lnTo>
                    <a:pt x="100274" y="71323"/>
                  </a:lnTo>
                  <a:lnTo>
                    <a:pt x="1239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46" name="bk object 64">
              <a:extLst>
                <a:ext uri="{FF2B5EF4-FFF2-40B4-BE49-F238E27FC236}">
                  <a16:creationId xmlns:a16="http://schemas.microsoft.com/office/drawing/2014/main" id="{FBDD5E0B-7C45-104B-ABAF-B35448CCC31C}"/>
                </a:ext>
              </a:extLst>
            </p:cNvPr>
            <p:cNvSpPr/>
            <p:nvPr/>
          </p:nvSpPr>
          <p:spPr>
            <a:xfrm>
              <a:off x="6254542" y="3420313"/>
              <a:ext cx="93306" cy="108559"/>
            </a:xfrm>
            <a:custGeom>
              <a:avLst/>
              <a:gdLst/>
              <a:ahLst/>
              <a:cxnLst/>
              <a:rect l="l" t="t" r="r" b="b"/>
              <a:pathLst>
                <a:path w="93345" h="108584">
                  <a:moveTo>
                    <a:pt x="52997" y="17513"/>
                  </a:moveTo>
                  <a:lnTo>
                    <a:pt x="31711" y="17513"/>
                  </a:lnTo>
                  <a:lnTo>
                    <a:pt x="1841" y="108458"/>
                  </a:lnTo>
                  <a:lnTo>
                    <a:pt x="22783" y="108458"/>
                  </a:lnTo>
                  <a:lnTo>
                    <a:pt x="52997" y="17513"/>
                  </a:lnTo>
                  <a:close/>
                </a:path>
                <a:path w="93345" h="108584">
                  <a:moveTo>
                    <a:pt x="93268" y="0"/>
                  </a:moveTo>
                  <a:lnTo>
                    <a:pt x="5765" y="0"/>
                  </a:lnTo>
                  <a:lnTo>
                    <a:pt x="0" y="17513"/>
                  </a:lnTo>
                  <a:lnTo>
                    <a:pt x="87350" y="17513"/>
                  </a:lnTo>
                  <a:lnTo>
                    <a:pt x="93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47" name="bk object 65">
              <a:extLst>
                <a:ext uri="{FF2B5EF4-FFF2-40B4-BE49-F238E27FC236}">
                  <a16:creationId xmlns:a16="http://schemas.microsoft.com/office/drawing/2014/main" id="{E94FB197-6C4A-984D-BCEB-5D0990055BDA}"/>
                </a:ext>
              </a:extLst>
            </p:cNvPr>
            <p:cNvSpPr/>
            <p:nvPr/>
          </p:nvSpPr>
          <p:spPr>
            <a:xfrm>
              <a:off x="6319476" y="3420313"/>
              <a:ext cx="115521" cy="108559"/>
            </a:xfrm>
            <a:custGeom>
              <a:avLst/>
              <a:gdLst/>
              <a:ahLst/>
              <a:cxnLst/>
              <a:rect l="l" t="t" r="r" b="b"/>
              <a:pathLst>
                <a:path w="115570" h="108584">
                  <a:moveTo>
                    <a:pt x="115087" y="0"/>
                  </a:moveTo>
                  <a:lnTo>
                    <a:pt x="35636" y="0"/>
                  </a:lnTo>
                  <a:lnTo>
                    <a:pt x="0" y="108458"/>
                  </a:lnTo>
                  <a:lnTo>
                    <a:pt x="78943" y="108458"/>
                  </a:lnTo>
                  <a:lnTo>
                    <a:pt x="84785" y="90982"/>
                  </a:lnTo>
                  <a:lnTo>
                    <a:pt x="26733" y="90982"/>
                  </a:lnTo>
                  <a:lnTo>
                    <a:pt x="37071" y="59816"/>
                  </a:lnTo>
                  <a:lnTo>
                    <a:pt x="86537" y="59816"/>
                  </a:lnTo>
                  <a:lnTo>
                    <a:pt x="92405" y="42278"/>
                  </a:lnTo>
                  <a:lnTo>
                    <a:pt x="43078" y="42278"/>
                  </a:lnTo>
                  <a:lnTo>
                    <a:pt x="51180" y="17513"/>
                  </a:lnTo>
                  <a:lnTo>
                    <a:pt x="109219" y="17513"/>
                  </a:lnTo>
                  <a:lnTo>
                    <a:pt x="115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48" name="bk object 66">
              <a:extLst>
                <a:ext uri="{FF2B5EF4-FFF2-40B4-BE49-F238E27FC236}">
                  <a16:creationId xmlns:a16="http://schemas.microsoft.com/office/drawing/2014/main" id="{53178061-6F53-2045-BA70-7B5A7346561A}"/>
                </a:ext>
              </a:extLst>
            </p:cNvPr>
            <p:cNvSpPr/>
            <p:nvPr/>
          </p:nvSpPr>
          <p:spPr>
            <a:xfrm>
              <a:off x="6413215" y="3416884"/>
              <a:ext cx="107905" cy="115542"/>
            </a:xfrm>
            <a:custGeom>
              <a:avLst/>
              <a:gdLst/>
              <a:ahLst/>
              <a:cxnLst/>
              <a:rect l="l" t="t" r="r" b="b"/>
              <a:pathLst>
                <a:path w="107950" h="115570">
                  <a:moveTo>
                    <a:pt x="76159" y="0"/>
                  </a:moveTo>
                  <a:lnTo>
                    <a:pt x="35138" y="14122"/>
                  </a:lnTo>
                  <a:lnTo>
                    <a:pt x="5966" y="51676"/>
                  </a:lnTo>
                  <a:lnTo>
                    <a:pt x="0" y="74456"/>
                  </a:lnTo>
                  <a:lnTo>
                    <a:pt x="2154" y="94167"/>
                  </a:lnTo>
                  <a:lnTo>
                    <a:pt x="12394" y="108501"/>
                  </a:lnTo>
                  <a:lnTo>
                    <a:pt x="30680" y="115150"/>
                  </a:lnTo>
                  <a:lnTo>
                    <a:pt x="53774" y="113810"/>
                  </a:lnTo>
                  <a:lnTo>
                    <a:pt x="70796" y="106418"/>
                  </a:lnTo>
                  <a:lnTo>
                    <a:pt x="77954" y="99796"/>
                  </a:lnTo>
                  <a:lnTo>
                    <a:pt x="35519" y="99796"/>
                  </a:lnTo>
                  <a:lnTo>
                    <a:pt x="25027" y="95254"/>
                  </a:lnTo>
                  <a:lnTo>
                    <a:pt x="19853" y="84937"/>
                  </a:lnTo>
                  <a:lnTo>
                    <a:pt x="19899" y="70467"/>
                  </a:lnTo>
                  <a:lnTo>
                    <a:pt x="25067" y="53466"/>
                  </a:lnTo>
                  <a:lnTo>
                    <a:pt x="34314" y="37504"/>
                  </a:lnTo>
                  <a:lnTo>
                    <a:pt x="46087" y="25492"/>
                  </a:lnTo>
                  <a:lnTo>
                    <a:pt x="59091" y="17980"/>
                  </a:lnTo>
                  <a:lnTo>
                    <a:pt x="72031" y="15519"/>
                  </a:lnTo>
                  <a:lnTo>
                    <a:pt x="102301" y="15519"/>
                  </a:lnTo>
                  <a:lnTo>
                    <a:pt x="98865" y="9783"/>
                  </a:lnTo>
                  <a:lnTo>
                    <a:pt x="88848" y="2599"/>
                  </a:lnTo>
                  <a:lnTo>
                    <a:pt x="76159" y="0"/>
                  </a:lnTo>
                  <a:close/>
                </a:path>
                <a:path w="107950" h="115570">
                  <a:moveTo>
                    <a:pt x="93786" y="80111"/>
                  </a:moveTo>
                  <a:lnTo>
                    <a:pt x="74076" y="80111"/>
                  </a:lnTo>
                  <a:lnTo>
                    <a:pt x="65894" y="88780"/>
                  </a:lnTo>
                  <a:lnTo>
                    <a:pt x="57102" y="95259"/>
                  </a:lnTo>
                  <a:lnTo>
                    <a:pt x="47158" y="99085"/>
                  </a:lnTo>
                  <a:lnTo>
                    <a:pt x="35519" y="99796"/>
                  </a:lnTo>
                  <a:lnTo>
                    <a:pt x="77954" y="99796"/>
                  </a:lnTo>
                  <a:lnTo>
                    <a:pt x="83537" y="94632"/>
                  </a:lnTo>
                  <a:lnTo>
                    <a:pt x="93786" y="80111"/>
                  </a:lnTo>
                  <a:close/>
                </a:path>
                <a:path w="107950" h="115570">
                  <a:moveTo>
                    <a:pt x="102301" y="15519"/>
                  </a:moveTo>
                  <a:lnTo>
                    <a:pt x="72031" y="15519"/>
                  </a:lnTo>
                  <a:lnTo>
                    <a:pt x="79738" y="16992"/>
                  </a:lnTo>
                  <a:lnTo>
                    <a:pt x="85019" y="20843"/>
                  </a:lnTo>
                  <a:lnTo>
                    <a:pt x="88207" y="26710"/>
                  </a:lnTo>
                  <a:lnTo>
                    <a:pt x="89634" y="34226"/>
                  </a:lnTo>
                  <a:lnTo>
                    <a:pt x="107502" y="34226"/>
                  </a:lnTo>
                  <a:lnTo>
                    <a:pt x="105364" y="20632"/>
                  </a:lnTo>
                  <a:lnTo>
                    <a:pt x="102301" y="15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8"/>
            </a:p>
          </p:txBody>
        </p:sp>
        <p:sp>
          <p:nvSpPr>
            <p:cNvPr id="49" name="bk object 67">
              <a:extLst>
                <a:ext uri="{FF2B5EF4-FFF2-40B4-BE49-F238E27FC236}">
                  <a16:creationId xmlns:a16="http://schemas.microsoft.com/office/drawing/2014/main" id="{598AFB41-6F1D-9949-BDAC-83E58A3BE612}"/>
                </a:ext>
              </a:extLst>
            </p:cNvPr>
            <p:cNvSpPr/>
            <p:nvPr/>
          </p:nvSpPr>
          <p:spPr>
            <a:xfrm>
              <a:off x="5604080" y="3259805"/>
              <a:ext cx="792782" cy="495182"/>
            </a:xfrm>
            <a:custGeom>
              <a:avLst/>
              <a:gdLst/>
              <a:ahLst/>
              <a:cxnLst/>
              <a:rect l="l" t="t" r="r" b="b"/>
              <a:pathLst>
                <a:path w="793115" h="495300">
                  <a:moveTo>
                    <a:pt x="547513" y="0"/>
                  </a:moveTo>
                  <a:lnTo>
                    <a:pt x="491139" y="936"/>
                  </a:lnTo>
                  <a:lnTo>
                    <a:pt x="433037" y="5418"/>
                  </a:lnTo>
                  <a:lnTo>
                    <a:pt x="374220" y="14140"/>
                  </a:lnTo>
                  <a:lnTo>
                    <a:pt x="315706" y="27793"/>
                  </a:lnTo>
                  <a:lnTo>
                    <a:pt x="258508" y="47070"/>
                  </a:lnTo>
                  <a:lnTo>
                    <a:pt x="216113" y="65851"/>
                  </a:lnTo>
                  <a:lnTo>
                    <a:pt x="174532" y="88608"/>
                  </a:lnTo>
                  <a:lnTo>
                    <a:pt x="134798" y="115507"/>
                  </a:lnTo>
                  <a:lnTo>
                    <a:pt x="97945" y="146717"/>
                  </a:lnTo>
                  <a:lnTo>
                    <a:pt x="65005" y="182405"/>
                  </a:lnTo>
                  <a:lnTo>
                    <a:pt x="37012" y="222738"/>
                  </a:lnTo>
                  <a:lnTo>
                    <a:pt x="14999" y="267884"/>
                  </a:lnTo>
                  <a:lnTo>
                    <a:pt x="0" y="318012"/>
                  </a:lnTo>
                  <a:lnTo>
                    <a:pt x="721067" y="495253"/>
                  </a:lnTo>
                  <a:lnTo>
                    <a:pt x="673032" y="463300"/>
                  </a:lnTo>
                  <a:lnTo>
                    <a:pt x="630859" y="463300"/>
                  </a:lnTo>
                  <a:lnTo>
                    <a:pt x="630364" y="463211"/>
                  </a:lnTo>
                  <a:lnTo>
                    <a:pt x="629831" y="463084"/>
                  </a:lnTo>
                  <a:lnTo>
                    <a:pt x="67005" y="291113"/>
                  </a:lnTo>
                  <a:lnTo>
                    <a:pt x="87607" y="239762"/>
                  </a:lnTo>
                  <a:lnTo>
                    <a:pt x="115386" y="194596"/>
                  </a:lnTo>
                  <a:lnTo>
                    <a:pt x="149208" y="155280"/>
                  </a:lnTo>
                  <a:lnTo>
                    <a:pt x="187941" y="121480"/>
                  </a:lnTo>
                  <a:lnTo>
                    <a:pt x="230451" y="92863"/>
                  </a:lnTo>
                  <a:lnTo>
                    <a:pt x="275606" y="69095"/>
                  </a:lnTo>
                  <a:lnTo>
                    <a:pt x="322272" y="49842"/>
                  </a:lnTo>
                  <a:lnTo>
                    <a:pt x="369316" y="34770"/>
                  </a:lnTo>
                  <a:lnTo>
                    <a:pt x="415605" y="23545"/>
                  </a:lnTo>
                  <a:lnTo>
                    <a:pt x="460007" y="15835"/>
                  </a:lnTo>
                  <a:lnTo>
                    <a:pt x="501388" y="11304"/>
                  </a:lnTo>
                  <a:lnTo>
                    <a:pt x="538614" y="9619"/>
                  </a:lnTo>
                  <a:lnTo>
                    <a:pt x="680462" y="9619"/>
                  </a:lnTo>
                  <a:lnTo>
                    <a:pt x="651015" y="5996"/>
                  </a:lnTo>
                  <a:lnTo>
                    <a:pt x="601144" y="1917"/>
                  </a:lnTo>
                  <a:lnTo>
                    <a:pt x="547513" y="0"/>
                  </a:lnTo>
                  <a:close/>
                </a:path>
                <a:path w="793115" h="495300">
                  <a:moveTo>
                    <a:pt x="576886" y="13274"/>
                  </a:moveTo>
                  <a:lnTo>
                    <a:pt x="511403" y="20102"/>
                  </a:lnTo>
                  <a:lnTo>
                    <a:pt x="468595" y="28071"/>
                  </a:lnTo>
                  <a:lnTo>
                    <a:pt x="421400" y="39717"/>
                  </a:lnTo>
                  <a:lnTo>
                    <a:pt x="371562" y="55522"/>
                  </a:lnTo>
                  <a:lnTo>
                    <a:pt x="320824" y="75965"/>
                  </a:lnTo>
                  <a:lnTo>
                    <a:pt x="270930" y="101527"/>
                  </a:lnTo>
                  <a:lnTo>
                    <a:pt x="223622" y="132689"/>
                  </a:lnTo>
                  <a:lnTo>
                    <a:pt x="180645" y="169932"/>
                  </a:lnTo>
                  <a:lnTo>
                    <a:pt x="143741" y="213736"/>
                  </a:lnTo>
                  <a:lnTo>
                    <a:pt x="114655" y="264583"/>
                  </a:lnTo>
                  <a:lnTo>
                    <a:pt x="629780" y="460785"/>
                  </a:lnTo>
                  <a:lnTo>
                    <a:pt x="631507" y="461509"/>
                  </a:lnTo>
                  <a:lnTo>
                    <a:pt x="631253" y="462398"/>
                  </a:lnTo>
                  <a:lnTo>
                    <a:pt x="630859" y="463300"/>
                  </a:lnTo>
                  <a:lnTo>
                    <a:pt x="673032" y="463300"/>
                  </a:lnTo>
                  <a:lnTo>
                    <a:pt x="657720" y="453114"/>
                  </a:lnTo>
                  <a:lnTo>
                    <a:pt x="636828" y="453114"/>
                  </a:lnTo>
                  <a:lnTo>
                    <a:pt x="635901" y="452657"/>
                  </a:lnTo>
                  <a:lnTo>
                    <a:pt x="185445" y="248136"/>
                  </a:lnTo>
                  <a:lnTo>
                    <a:pt x="211674" y="205941"/>
                  </a:lnTo>
                  <a:lnTo>
                    <a:pt x="245068" y="168209"/>
                  </a:lnTo>
                  <a:lnTo>
                    <a:pt x="284330" y="134926"/>
                  </a:lnTo>
                  <a:lnTo>
                    <a:pt x="328167" y="106075"/>
                  </a:lnTo>
                  <a:lnTo>
                    <a:pt x="375284" y="81642"/>
                  </a:lnTo>
                  <a:lnTo>
                    <a:pt x="424385" y="61612"/>
                  </a:lnTo>
                  <a:lnTo>
                    <a:pt x="474176" y="45970"/>
                  </a:lnTo>
                  <a:lnTo>
                    <a:pt x="523362" y="34700"/>
                  </a:lnTo>
                  <a:lnTo>
                    <a:pt x="570648" y="27789"/>
                  </a:lnTo>
                  <a:lnTo>
                    <a:pt x="614739" y="25220"/>
                  </a:lnTo>
                  <a:lnTo>
                    <a:pt x="771934" y="25220"/>
                  </a:lnTo>
                  <a:lnTo>
                    <a:pt x="767923" y="24277"/>
                  </a:lnTo>
                  <a:lnTo>
                    <a:pt x="735420" y="17869"/>
                  </a:lnTo>
                  <a:lnTo>
                    <a:pt x="707973" y="13453"/>
                  </a:lnTo>
                  <a:lnTo>
                    <a:pt x="596074" y="13453"/>
                  </a:lnTo>
                  <a:lnTo>
                    <a:pt x="576886" y="13274"/>
                  </a:lnTo>
                  <a:close/>
                </a:path>
                <a:path w="793115" h="495300">
                  <a:moveTo>
                    <a:pt x="771934" y="25220"/>
                  </a:moveTo>
                  <a:lnTo>
                    <a:pt x="614739" y="25220"/>
                  </a:lnTo>
                  <a:lnTo>
                    <a:pt x="654342" y="26978"/>
                  </a:lnTo>
                  <a:lnTo>
                    <a:pt x="622713" y="28828"/>
                  </a:lnTo>
                  <a:lnTo>
                    <a:pt x="583960" y="34664"/>
                  </a:lnTo>
                  <a:lnTo>
                    <a:pt x="539941" y="44519"/>
                  </a:lnTo>
                  <a:lnTo>
                    <a:pt x="492513" y="58425"/>
                  </a:lnTo>
                  <a:lnTo>
                    <a:pt x="443533" y="76413"/>
                  </a:lnTo>
                  <a:lnTo>
                    <a:pt x="394859" y="98516"/>
                  </a:lnTo>
                  <a:lnTo>
                    <a:pt x="348348" y="124767"/>
                  </a:lnTo>
                  <a:lnTo>
                    <a:pt x="305858" y="155196"/>
                  </a:lnTo>
                  <a:lnTo>
                    <a:pt x="269247" y="189835"/>
                  </a:lnTo>
                  <a:lnTo>
                    <a:pt x="240372" y="228718"/>
                  </a:lnTo>
                  <a:lnTo>
                    <a:pt x="635863" y="449444"/>
                  </a:lnTo>
                  <a:lnTo>
                    <a:pt x="637171" y="450092"/>
                  </a:lnTo>
                  <a:lnTo>
                    <a:pt x="637806" y="450561"/>
                  </a:lnTo>
                  <a:lnTo>
                    <a:pt x="638352" y="451133"/>
                  </a:lnTo>
                  <a:lnTo>
                    <a:pt x="638048" y="451882"/>
                  </a:lnTo>
                  <a:lnTo>
                    <a:pt x="637806" y="452593"/>
                  </a:lnTo>
                  <a:lnTo>
                    <a:pt x="636828" y="453114"/>
                  </a:lnTo>
                  <a:lnTo>
                    <a:pt x="657720" y="453114"/>
                  </a:lnTo>
                  <a:lnTo>
                    <a:pt x="308584" y="220869"/>
                  </a:lnTo>
                  <a:lnTo>
                    <a:pt x="344490" y="179577"/>
                  </a:lnTo>
                  <a:lnTo>
                    <a:pt x="384279" y="144485"/>
                  </a:lnTo>
                  <a:lnTo>
                    <a:pt x="427198" y="115124"/>
                  </a:lnTo>
                  <a:lnTo>
                    <a:pt x="472492" y="91023"/>
                  </a:lnTo>
                  <a:lnTo>
                    <a:pt x="519405" y="71711"/>
                  </a:lnTo>
                  <a:lnTo>
                    <a:pt x="567182" y="56718"/>
                  </a:lnTo>
                  <a:lnTo>
                    <a:pt x="615068" y="45573"/>
                  </a:lnTo>
                  <a:lnTo>
                    <a:pt x="662309" y="37808"/>
                  </a:lnTo>
                  <a:lnTo>
                    <a:pt x="708149" y="32950"/>
                  </a:lnTo>
                  <a:lnTo>
                    <a:pt x="751833" y="30530"/>
                  </a:lnTo>
                  <a:lnTo>
                    <a:pt x="792606" y="30077"/>
                  </a:lnTo>
                  <a:lnTo>
                    <a:pt x="771934" y="25220"/>
                  </a:lnTo>
                  <a:close/>
                </a:path>
                <a:path w="793115" h="495300">
                  <a:moveTo>
                    <a:pt x="680462" y="9619"/>
                  </a:moveTo>
                  <a:lnTo>
                    <a:pt x="538614" y="9619"/>
                  </a:lnTo>
                  <a:lnTo>
                    <a:pt x="570554" y="10447"/>
                  </a:lnTo>
                  <a:lnTo>
                    <a:pt x="596074" y="13453"/>
                  </a:lnTo>
                  <a:lnTo>
                    <a:pt x="707973" y="13453"/>
                  </a:lnTo>
                  <a:lnTo>
                    <a:pt x="696112" y="11544"/>
                  </a:lnTo>
                  <a:lnTo>
                    <a:pt x="680462" y="9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798" dirty="0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096D294-49F4-C045-B939-9312D9B16F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5362" y="5105400"/>
            <a:ext cx="2062736" cy="37717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774D3A8-9156-5B46-B3B2-C313F23480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598" y="689974"/>
            <a:ext cx="1291233" cy="385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6C16F1-226B-7840-A31B-4819D32E9B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1570" y="5139951"/>
            <a:ext cx="1585630" cy="34355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19001A-B428-B04E-863B-A98A37768C6D}"/>
              </a:ext>
            </a:extLst>
          </p:cNvPr>
          <p:cNvCxnSpPr>
            <a:cxnSpLocks/>
          </p:cNvCxnSpPr>
          <p:nvPr/>
        </p:nvCxnSpPr>
        <p:spPr bwMode="auto">
          <a:xfrm>
            <a:off x="1107798" y="5105400"/>
            <a:ext cx="41620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64C19E3-1591-A24D-A415-670A5A0E32DF}"/>
              </a:ext>
            </a:extLst>
          </p:cNvPr>
          <p:cNvSpPr txBox="1"/>
          <p:nvPr/>
        </p:nvSpPr>
        <p:spPr>
          <a:xfrm>
            <a:off x="1573387" y="4961306"/>
            <a:ext cx="937717" cy="2376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1.5 </a:t>
            </a: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r>
              <a:rPr lang="en-US" sz="1800" kern="1000" spc="30" dirty="0">
                <a:latin typeface="+mn-lt"/>
                <a:cs typeface="Franklin Gothic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091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08073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8" grpId="2"/>
      <p:bldP spid="9" grpId="0"/>
      <p:bldP spid="9" grpId="1"/>
      <p:bldP spid="9" grpId="2"/>
      <p:bldP spid="18" grpId="0"/>
      <p:bldP spid="19" grpId="0"/>
      <p:bldP spid="20" grpId="0"/>
      <p:bldP spid="21" grpId="0"/>
      <p:bldP spid="21" grpId="1"/>
      <p:bldP spid="27" grpId="0"/>
      <p:bldP spid="28" grpId="0"/>
      <p:bldP spid="29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upgrades and roadmap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8" t="3155" r="16398" b="17967"/>
          <a:stretch/>
        </p:blipFill>
        <p:spPr>
          <a:xfrm>
            <a:off x="1366355" y="1887206"/>
            <a:ext cx="4254181" cy="3522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15200" y="497755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0600" y="1372101"/>
            <a:ext cx="9242392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>
                <a:latin typeface="+mn-lt"/>
                <a:cs typeface="Franklin Gothic Book"/>
              </a:rPr>
              <a:t>From EUV CCD to two-modules EUV-optimized JUNGFRAU detector. </a:t>
            </a:r>
            <a:endParaRPr lang="en-US" sz="1800" b="1" kern="1000" spc="30" dirty="0">
              <a:latin typeface="+mn-lt"/>
              <a:ea typeface="Calibri" charset="0"/>
              <a:cs typeface="Calibri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341036" y="5515385"/>
            <a:ext cx="7891956" cy="291223"/>
            <a:chOff x="817036" y="4372385"/>
            <a:chExt cx="7891956" cy="291223"/>
          </a:xfrm>
        </p:grpSpPr>
        <p:sp>
          <p:nvSpPr>
            <p:cNvPr id="17" name="TextBox 16"/>
            <p:cNvSpPr txBox="1"/>
            <p:nvPr/>
          </p:nvSpPr>
          <p:spPr>
            <a:xfrm>
              <a:off x="817036" y="4372385"/>
              <a:ext cx="2307164" cy="279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1000" spc="30" dirty="0">
                  <a:latin typeface="+mn-lt"/>
                  <a:ea typeface="Calibri" charset="0"/>
                  <a:cs typeface="Calibri" charset="0"/>
                </a:rPr>
                <a:t>Large dynamic range </a:t>
              </a: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2971800" y="4428069"/>
              <a:ext cx="457200" cy="235539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81400" y="4390767"/>
              <a:ext cx="5127592" cy="2612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1000" spc="30" dirty="0">
                  <a:latin typeface="+mn-lt"/>
                  <a:ea typeface="Calibri" charset="0"/>
                  <a:cs typeface="Calibri" charset="0"/>
                </a:rPr>
                <a:t>Single acquisition and short exposure time (&lt;0.01 s).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41036" y="6116215"/>
            <a:ext cx="6620422" cy="284585"/>
            <a:chOff x="817036" y="4973215"/>
            <a:chExt cx="6620422" cy="284585"/>
          </a:xfrm>
        </p:grpSpPr>
        <p:sp>
          <p:nvSpPr>
            <p:cNvPr id="21" name="TextBox 20"/>
            <p:cNvSpPr txBox="1"/>
            <p:nvPr/>
          </p:nvSpPr>
          <p:spPr>
            <a:xfrm>
              <a:off x="817036" y="4978149"/>
              <a:ext cx="2307164" cy="279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1000" spc="30" dirty="0">
                  <a:latin typeface="+mn-lt"/>
                  <a:ea typeface="Calibri" charset="0"/>
                  <a:cs typeface="Calibri" charset="0"/>
                </a:rPr>
                <a:t>High NA</a:t>
              </a:r>
            </a:p>
          </p:txBody>
        </p:sp>
        <p:sp>
          <p:nvSpPr>
            <p:cNvPr id="22" name="Right Arrow 21"/>
            <p:cNvSpPr/>
            <p:nvPr/>
          </p:nvSpPr>
          <p:spPr bwMode="auto">
            <a:xfrm>
              <a:off x="1839563" y="5000948"/>
              <a:ext cx="457200" cy="235539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44240" y="4973215"/>
              <a:ext cx="4993218" cy="279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1000" spc="30" dirty="0">
                  <a:latin typeface="+mn-lt"/>
                  <a:ea typeface="Calibri" charset="0"/>
                  <a:cs typeface="Calibri" charset="0"/>
                </a:rPr>
                <a:t>Resolution limit down to 20 nm.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676400" y="2055074"/>
            <a:ext cx="1131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1000" spc="30" dirty="0">
                <a:cs typeface="Franklin Gothic Book"/>
              </a:rPr>
              <a:t>EUV CCD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400" y="2769190"/>
            <a:ext cx="3069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Pixel size: 13.5 </a:t>
            </a:r>
            <a:r>
              <a:rPr lang="en-US" sz="2000" kern="1000" spc="30" dirty="0" err="1">
                <a:latin typeface="+mn-lt"/>
                <a:ea typeface="Calibri" charset="0"/>
                <a:cs typeface="Calibri" charset="0"/>
              </a:rPr>
              <a:t>μm</a:t>
            </a: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311289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Acquisition frame rate: 1 Hz.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345660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Dynamic range: 16 bit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76400" y="3800312"/>
            <a:ext cx="1398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i="1" kern="1000" spc="30" dirty="0">
                <a:latin typeface="+mn-lt"/>
                <a:ea typeface="Calibri" charset="0"/>
                <a:cs typeface="Calibri" charset="0"/>
              </a:rPr>
              <a:t>NA: 0.24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76400" y="2425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Pixel number: 2048×2048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8401" y="2055074"/>
            <a:ext cx="1351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1000" spc="30" dirty="0">
                <a:cs typeface="Franklin Gothic Book"/>
              </a:rPr>
              <a:t>JUNGFRAU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248400" y="2419290"/>
            <a:ext cx="4294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Pixel number: 1024×512 (</a:t>
            </a:r>
            <a:r>
              <a:rPr lang="en-US" sz="2000" kern="1000" spc="30">
                <a:latin typeface="+mn-lt"/>
                <a:ea typeface="Calibri" charset="0"/>
                <a:cs typeface="Calibri" charset="0"/>
              </a:rPr>
              <a:t>1 module)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2766967"/>
            <a:ext cx="3069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Pixel size: 70 </a:t>
            </a:r>
            <a:r>
              <a:rPr lang="en-US" sz="2000" kern="1000" spc="30" dirty="0" err="1">
                <a:latin typeface="+mn-lt"/>
                <a:ea typeface="Calibri" charset="0"/>
                <a:cs typeface="Calibri" charset="0"/>
              </a:rPr>
              <a:t>μm</a:t>
            </a: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48400" y="3114644"/>
            <a:ext cx="3913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Acquisition frame rate: 2000 Hz.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248400" y="3462322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Dynamic range: 20 bit.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48400" y="3810000"/>
            <a:ext cx="1264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i="1" kern="1000" spc="30" dirty="0">
                <a:latin typeface="+mn-lt"/>
                <a:ea typeface="Calibri" charset="0"/>
                <a:cs typeface="Calibri" charset="0"/>
              </a:rPr>
              <a:t>NA: 0.4</a:t>
            </a:r>
          </a:p>
        </p:txBody>
      </p:sp>
    </p:spTree>
    <p:extLst>
      <p:ext uri="{BB962C8B-B14F-4D97-AF65-F5344CB8AC3E}">
        <p14:creationId xmlns:p14="http://schemas.microsoft.com/office/powerpoint/2010/main" val="1802913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/>
      <p:bldP spid="8" grpId="1"/>
      <p:bldP spid="10" grpId="0" build="allAtOnce"/>
      <p:bldP spid="11" grpId="0" build="allAtOnce"/>
      <p:bldP spid="26" grpId="1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8DAF12-5323-D34F-871F-05CA75736F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36" y="2446789"/>
            <a:ext cx="4530408" cy="3397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B5FDAC-39CD-7840-B8AB-5918D191F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21" y="1739900"/>
            <a:ext cx="6984721" cy="4965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2427BA-8AD1-424B-9634-1A29708FA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473" y="1981200"/>
            <a:ext cx="5064868" cy="23491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FC8340-7956-9B4D-94A9-7264001D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with the JUNGFRAU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6F4C6-FEC8-2040-8E44-4789B2ED30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B77674-712E-CD4D-A282-36444736B964}"/>
              </a:ext>
            </a:extLst>
          </p:cNvPr>
          <p:cNvGrpSpPr/>
          <p:nvPr/>
        </p:nvGrpSpPr>
        <p:grpSpPr>
          <a:xfrm>
            <a:off x="7207452" y="3163071"/>
            <a:ext cx="3892379" cy="1205044"/>
            <a:chOff x="7207452" y="3163071"/>
            <a:chExt cx="3892379" cy="12050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DB5E39-6AF2-ED48-AAD1-5AF846E2AE16}"/>
                </a:ext>
              </a:extLst>
            </p:cNvPr>
            <p:cNvSpPr/>
            <p:nvPr/>
          </p:nvSpPr>
          <p:spPr bwMode="auto">
            <a:xfrm>
              <a:off x="9866216" y="3163071"/>
              <a:ext cx="1219200" cy="76200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75EB6AA-894B-294D-8E39-1C6EFD3F250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07452" y="3929450"/>
              <a:ext cx="2650525" cy="43866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2032F69-A10B-2D4F-8328-4DA9A2DB837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093652" y="3923270"/>
              <a:ext cx="6179" cy="4448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EEE2C85-6E0A-3D46-80AD-3BF2B8A6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4191001"/>
            <a:ext cx="5029200" cy="23326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830131-5E88-2F48-83E1-CF6BDB37A851}"/>
              </a:ext>
            </a:extLst>
          </p:cNvPr>
          <p:cNvSpPr txBox="1"/>
          <p:nvPr/>
        </p:nvSpPr>
        <p:spPr>
          <a:xfrm>
            <a:off x="1066800" y="1447800"/>
            <a:ext cx="9150178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 EUV image profile of the diffraction pattern generated by a grating.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73CA1A-964A-434C-8797-3B05C551D565}"/>
              </a:ext>
            </a:extLst>
          </p:cNvPr>
          <p:cNvSpPr/>
          <p:nvPr/>
        </p:nvSpPr>
        <p:spPr bwMode="auto">
          <a:xfrm>
            <a:off x="3441839" y="4221481"/>
            <a:ext cx="1837959" cy="4571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24AD45-4937-C749-BB7A-B9A816929182}"/>
              </a:ext>
            </a:extLst>
          </p:cNvPr>
          <p:cNvCxnSpPr>
            <a:stCxn id="10" idx="3"/>
          </p:cNvCxnSpPr>
          <p:nvPr/>
        </p:nvCxnSpPr>
        <p:spPr bwMode="auto">
          <a:xfrm flipV="1">
            <a:off x="5279798" y="3130884"/>
            <a:ext cx="1462873" cy="11134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Multiply 15">
            <a:extLst>
              <a:ext uri="{FF2B5EF4-FFF2-40B4-BE49-F238E27FC236}">
                <a16:creationId xmlns:a16="http://schemas.microsoft.com/office/drawing/2014/main" id="{48CE600F-2587-AE45-ABF5-A13AB08DE9A1}"/>
              </a:ext>
            </a:extLst>
          </p:cNvPr>
          <p:cNvSpPr/>
          <p:nvPr/>
        </p:nvSpPr>
        <p:spPr bwMode="auto">
          <a:xfrm>
            <a:off x="2273299" y="3136900"/>
            <a:ext cx="1040775" cy="951470"/>
          </a:xfrm>
          <a:prstGeom prst="mathMultiply">
            <a:avLst>
              <a:gd name="adj1" fmla="val 10172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Multiply 18">
            <a:extLst>
              <a:ext uri="{FF2B5EF4-FFF2-40B4-BE49-F238E27FC236}">
                <a16:creationId xmlns:a16="http://schemas.microsoft.com/office/drawing/2014/main" id="{1F481DF4-1A88-9140-8A14-EA66E15D1365}"/>
              </a:ext>
            </a:extLst>
          </p:cNvPr>
          <p:cNvSpPr/>
          <p:nvPr/>
        </p:nvSpPr>
        <p:spPr bwMode="auto">
          <a:xfrm>
            <a:off x="2290673" y="4135862"/>
            <a:ext cx="1040775" cy="951470"/>
          </a:xfrm>
          <a:prstGeom prst="mathMultiply">
            <a:avLst>
              <a:gd name="adj1" fmla="val 10172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527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2133600"/>
            <a:ext cx="60198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RESCAN can effectively map programmed defects on periodic and non periodic patterns.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solidFill>
                <a:schemeClr val="bg2">
                  <a:lumMod val="40000"/>
                  <a:lumOff val="6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2692400"/>
            <a:ext cx="60198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Die-to-die and die-to-database inspection modes are available.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4827654"/>
            <a:ext cx="63246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We are upgrading RESCAN with a high NA detector that will enable defect inspection down to 20 nm.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solidFill>
                <a:schemeClr val="bg2">
                  <a:lumMod val="40000"/>
                  <a:lumOff val="6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3251200"/>
            <a:ext cx="60198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We demonstrated defect inspection down to 35 nm (on mask) with a high SNR.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00200" y="1618114"/>
            <a:ext cx="66727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kern="1000" spc="30" dirty="0">
                <a:latin typeface="+mn-lt"/>
                <a:cs typeface="Franklin Gothic Book"/>
              </a:rPr>
              <a:t>RESCAN latest results.</a:t>
            </a:r>
            <a:endParaRPr lang="en-US" sz="2000" b="1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E1630-81C4-D540-A4D7-EF765221C3D0}"/>
              </a:ext>
            </a:extLst>
          </p:cNvPr>
          <p:cNvSpPr txBox="1"/>
          <p:nvPr/>
        </p:nvSpPr>
        <p:spPr>
          <a:xfrm>
            <a:off x="1600200" y="3810000"/>
            <a:ext cx="6019800" cy="3665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We started testing RESCAN with EUV pellicles.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11175-37EF-834A-BB03-3592B654E5D6}"/>
              </a:ext>
            </a:extLst>
          </p:cNvPr>
          <p:cNvSpPr/>
          <p:nvPr/>
        </p:nvSpPr>
        <p:spPr>
          <a:xfrm>
            <a:off x="1600200" y="4426777"/>
            <a:ext cx="667275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kern="1000" spc="30" dirty="0">
                <a:latin typeface="+mn-lt"/>
                <a:cs typeface="Franklin Gothic Book"/>
              </a:rPr>
              <a:t>Planned upgrades.</a:t>
            </a:r>
            <a:endParaRPr lang="en-US" sz="2000" b="1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0D876-62CC-664C-B0C3-7836E54B4EB0}"/>
              </a:ext>
            </a:extLst>
          </p:cNvPr>
          <p:cNvSpPr txBox="1"/>
          <p:nvPr/>
        </p:nvSpPr>
        <p:spPr>
          <a:xfrm>
            <a:off x="1600200" y="5472593"/>
            <a:ext cx="6324600" cy="3737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Analysis of programmed phase defects on logic patterns.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D3F207-859D-5142-86B6-3DD7AEF82813}"/>
              </a:ext>
            </a:extLst>
          </p:cNvPr>
          <p:cNvSpPr txBox="1"/>
          <p:nvPr/>
        </p:nvSpPr>
        <p:spPr>
          <a:xfrm>
            <a:off x="1600200" y="5805465"/>
            <a:ext cx="7162800" cy="3737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Further investigation of the impact of pellicles on defect inspection.</a:t>
            </a:r>
          </a:p>
        </p:txBody>
      </p:sp>
    </p:spTree>
    <p:extLst>
      <p:ext uri="{BB962C8B-B14F-4D97-AF65-F5344CB8AC3E}">
        <p14:creationId xmlns:p14="http://schemas.microsoft.com/office/powerpoint/2010/main" val="1209526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5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schaffen Wissen 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351088" y="1019811"/>
            <a:ext cx="2982912" cy="5577839"/>
          </a:xfrm>
        </p:spPr>
        <p:txBody>
          <a:bodyPr/>
          <a:lstStyle/>
          <a:p>
            <a:pPr marL="0" indent="0">
              <a:buNone/>
            </a:pPr>
            <a:r>
              <a:rPr lang="de-CH" b="1" dirty="0" err="1"/>
              <a:t>Acknowledgements</a:t>
            </a:r>
            <a:endParaRPr lang="de-CH" b="1" dirty="0"/>
          </a:p>
          <a:p>
            <a:pPr marL="0" indent="0">
              <a:buNone/>
            </a:pPr>
            <a:endParaRPr lang="de-CH" sz="1200" dirty="0"/>
          </a:p>
          <a:p>
            <a:pPr marL="0" indent="0">
              <a:buNone/>
            </a:pPr>
            <a:r>
              <a:rPr lang="de-CH" b="1" dirty="0"/>
              <a:t>PSI</a:t>
            </a:r>
          </a:p>
          <a:p>
            <a:r>
              <a:rPr lang="de-CH" dirty="0"/>
              <a:t> Michaela </a:t>
            </a:r>
            <a:r>
              <a:rPr lang="de-CH" dirty="0" err="1"/>
              <a:t>Vockenhuber</a:t>
            </a:r>
            <a:endParaRPr lang="de-CH" dirty="0"/>
          </a:p>
          <a:p>
            <a:r>
              <a:rPr lang="de-CH" dirty="0"/>
              <a:t> Marcus Kropf</a:t>
            </a:r>
          </a:p>
          <a:p>
            <a:r>
              <a:rPr lang="de-CH" dirty="0"/>
              <a:t>Aldo </a:t>
            </a:r>
            <a:r>
              <a:rPr lang="de-CH" dirty="0" err="1"/>
              <a:t>Mozzanica</a:t>
            </a:r>
            <a:endParaRPr lang="de-CH" dirty="0"/>
          </a:p>
          <a:p>
            <a:r>
              <a:rPr lang="de-CH" dirty="0"/>
              <a:t>Sophie Redford</a:t>
            </a:r>
          </a:p>
          <a:p>
            <a:r>
              <a:rPr lang="de-CH" dirty="0"/>
              <a:t>Zuhal Tasdemir</a:t>
            </a:r>
          </a:p>
          <a:p>
            <a:pPr marL="0" indent="0">
              <a:buNone/>
            </a:pPr>
            <a:endParaRPr lang="de-CH" sz="400" dirty="0"/>
          </a:p>
          <a:p>
            <a:pPr marL="0" indent="0">
              <a:buNone/>
            </a:pPr>
            <a:r>
              <a:rPr lang="de-CH" b="1" dirty="0" err="1"/>
              <a:t>Pellicles</a:t>
            </a:r>
            <a:r>
              <a:rPr lang="de-CH" b="1" dirty="0"/>
              <a:t> </a:t>
            </a:r>
            <a:r>
              <a:rPr lang="de-CH" b="1" dirty="0" err="1"/>
              <a:t>and</a:t>
            </a:r>
            <a:r>
              <a:rPr lang="de-CH" b="1" dirty="0"/>
              <a:t> </a:t>
            </a:r>
            <a:r>
              <a:rPr lang="de-CH" b="1" dirty="0" err="1"/>
              <a:t>membranes</a:t>
            </a:r>
            <a:endParaRPr lang="de-CH" b="1" dirty="0"/>
          </a:p>
          <a:p>
            <a:pPr marL="0" indent="0">
              <a:buNone/>
            </a:pPr>
            <a:r>
              <a:rPr lang="de-CH" dirty="0"/>
              <a:t>Emily Gallagher (IMEC)</a:t>
            </a:r>
          </a:p>
          <a:p>
            <a:pPr marL="0" indent="0">
              <a:buNone/>
            </a:pPr>
            <a:r>
              <a:rPr lang="de-CH" dirty="0"/>
              <a:t>Marina </a:t>
            </a:r>
            <a:r>
              <a:rPr lang="de-CH" dirty="0" err="1"/>
              <a:t>Timmermans</a:t>
            </a:r>
            <a:r>
              <a:rPr lang="de-CH" dirty="0"/>
              <a:t> (IMEC)</a:t>
            </a:r>
          </a:p>
          <a:p>
            <a:pPr marL="0" indent="0">
              <a:buNone/>
            </a:pPr>
            <a:r>
              <a:rPr lang="de-CH" dirty="0"/>
              <a:t>Lintec, NSTC</a:t>
            </a:r>
          </a:p>
          <a:p>
            <a:pPr marL="0" indent="0">
              <a:buNone/>
            </a:pPr>
            <a:r>
              <a:rPr lang="de-CH" dirty="0" err="1"/>
              <a:t>Canatu</a:t>
            </a:r>
            <a:r>
              <a:rPr lang="de-CH" dirty="0"/>
              <a:t> </a:t>
            </a:r>
            <a:r>
              <a:rPr lang="de-CH" dirty="0" err="1"/>
              <a:t>Oy</a:t>
            </a:r>
            <a:endParaRPr lang="de-CH" dirty="0"/>
          </a:p>
          <a:p>
            <a:pPr marL="0" indent="0">
              <a:buNone/>
            </a:pPr>
            <a:endParaRPr lang="de-CH" sz="700" dirty="0"/>
          </a:p>
          <a:p>
            <a:pPr marL="0" indent="0">
              <a:buNone/>
            </a:pPr>
            <a:r>
              <a:rPr lang="de-CH" b="1" dirty="0" err="1"/>
              <a:t>TaBN</a:t>
            </a:r>
            <a:r>
              <a:rPr lang="de-CH" b="1" dirty="0"/>
              <a:t> </a:t>
            </a:r>
            <a:r>
              <a:rPr lang="de-CH" b="1" dirty="0" err="1"/>
              <a:t>samples</a:t>
            </a:r>
            <a:endParaRPr lang="de-CH" b="1" dirty="0"/>
          </a:p>
          <a:p>
            <a:pPr marL="0" indent="0">
              <a:buNone/>
            </a:pPr>
            <a:r>
              <a:rPr lang="de-CH" dirty="0" err="1"/>
              <a:t>Shusuke</a:t>
            </a:r>
            <a:r>
              <a:rPr lang="de-CH" dirty="0"/>
              <a:t> </a:t>
            </a:r>
            <a:r>
              <a:rPr lang="de-CH" dirty="0" err="1"/>
              <a:t>Yoshitake</a:t>
            </a:r>
            <a:r>
              <a:rPr lang="de-CH" dirty="0"/>
              <a:t> (NFT)</a:t>
            </a:r>
          </a:p>
          <a:p>
            <a:pPr marL="0" indent="0">
              <a:buNone/>
            </a:pPr>
            <a:r>
              <a:rPr lang="en-US" dirty="0"/>
              <a:t>Shingo Yoshikawa, (Dai Nippon Printing Co., Ltd.)</a:t>
            </a:r>
          </a:p>
        </p:txBody>
      </p:sp>
    </p:spTree>
    <p:extLst>
      <p:ext uri="{BB962C8B-B14F-4D97-AF65-F5344CB8AC3E}">
        <p14:creationId xmlns:p14="http://schemas.microsoft.com/office/powerpoint/2010/main" val="349705226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600201" y="2227263"/>
            <a:ext cx="8705854" cy="944561"/>
          </a:xfrm>
        </p:spPr>
        <p:txBody>
          <a:bodyPr/>
          <a:lstStyle/>
          <a:p>
            <a:pPr marL="0" indent="0">
              <a:lnSpc>
                <a:spcPct val="100000"/>
              </a:lnSpc>
              <a:buClrTx/>
              <a:buSzTx/>
              <a:buNone/>
              <a:defRPr/>
            </a:pPr>
            <a:r>
              <a:rPr lang="en-US" sz="2400" b="1" dirty="0"/>
              <a:t>RESCAN </a:t>
            </a:r>
            <a:r>
              <a:rPr lang="mr-IN" sz="2400" b="1" dirty="0"/>
              <a:t>–</a:t>
            </a:r>
            <a:r>
              <a:rPr lang="en-US" sz="2400" b="1" dirty="0"/>
              <a:t> A platform for actinic pattern inspection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/>
              <a:t>Description.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/>
              <a:t>Working principle.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600201" y="3496070"/>
            <a:ext cx="8705853" cy="12521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Tx/>
              <a:buSzTx/>
              <a:buNone/>
              <a:defRPr/>
            </a:pPr>
            <a:r>
              <a:rPr lang="en-US" sz="2400" b="1" dirty="0"/>
              <a:t>Latest performance highlights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/>
              <a:t>Programmed defect detection on logic patterns.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/>
              <a:t>Through-pellicle inspection.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/>
              <a:t>Virtual through-focus mask inspection.</a:t>
            </a:r>
          </a:p>
          <a:p>
            <a:pPr marL="0" indent="0">
              <a:lnSpc>
                <a:spcPct val="100000"/>
              </a:lnSpc>
              <a:buClrTx/>
              <a:buSzTx/>
              <a:buNone/>
            </a:pPr>
            <a:endParaRPr lang="en-US" sz="20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F70080B-5975-9A44-94E0-8092E84DBB6C}"/>
              </a:ext>
            </a:extLst>
          </p:cNvPr>
          <p:cNvSpPr txBox="1">
            <a:spLocks/>
          </p:cNvSpPr>
          <p:nvPr/>
        </p:nvSpPr>
        <p:spPr>
          <a:xfrm>
            <a:off x="1581147" y="5072458"/>
            <a:ext cx="8705853" cy="12521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Tx/>
              <a:buSzTx/>
              <a:buNone/>
              <a:defRPr/>
            </a:pPr>
            <a:r>
              <a:rPr lang="en-US" sz="2400" b="1" dirty="0"/>
              <a:t>Resolution and throughput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/>
              <a:t>Performance test of the EUV-optimized JUNGFRAU detector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/>
              <a:t>Outlook and future plans</a:t>
            </a:r>
          </a:p>
          <a:p>
            <a:pPr marL="0" indent="0">
              <a:lnSpc>
                <a:spcPct val="100000"/>
              </a:lnSpc>
              <a:buClrTx/>
              <a:buSzTx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7743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FE9E36B-8032-EB4C-AF84-90BFBB0ED227}"/>
              </a:ext>
            </a:extLst>
          </p:cNvPr>
          <p:cNvGrpSpPr/>
          <p:nvPr/>
        </p:nvGrpSpPr>
        <p:grpSpPr>
          <a:xfrm>
            <a:off x="2375065" y="5248355"/>
            <a:ext cx="1815935" cy="317244"/>
            <a:chOff x="2375065" y="5248355"/>
            <a:chExt cx="1815935" cy="31724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FFDD3E9-9701-A74D-92F2-59D468FF008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75065" y="5248355"/>
              <a:ext cx="1815935" cy="16679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F81871-663F-E241-9C4E-0F98E5B3B578}"/>
                </a:ext>
              </a:extLst>
            </p:cNvPr>
            <p:cNvSpPr txBox="1"/>
            <p:nvPr/>
          </p:nvSpPr>
          <p:spPr>
            <a:xfrm>
              <a:off x="3075266" y="5316282"/>
              <a:ext cx="609600" cy="2493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>
                  <a:latin typeface="+mn-lt"/>
                  <a:cs typeface="Franklin Gothic Book"/>
                </a:rPr>
                <a:t>60 cm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RESCAN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9" y="1828800"/>
            <a:ext cx="5106421" cy="384964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45" b="20187"/>
          <a:stretch/>
        </p:blipFill>
        <p:spPr>
          <a:xfrm>
            <a:off x="1156014" y="2045578"/>
            <a:ext cx="5092386" cy="3922188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1601490" y="5248355"/>
            <a:ext cx="2336221" cy="334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EUV reticle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86001" y="2317759"/>
            <a:ext cx="2336221" cy="6198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Coherent EUV</a:t>
            </a:r>
          </a:p>
          <a:p>
            <a:pPr marL="0" indent="0" algn="ctr">
              <a:buNone/>
            </a:pPr>
            <a:r>
              <a:rPr lang="en-US" sz="2000" dirty="0"/>
              <a:t>illumination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4546889" y="2675017"/>
            <a:ext cx="2336221" cy="334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Detector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101282" y="1336833"/>
            <a:ext cx="10134600" cy="801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dirty="0"/>
              <a:t>Actinic pattern inspection platform based on CDI</a:t>
            </a:r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843748" y="2546551"/>
            <a:ext cx="3886200" cy="3225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/>
              <a:t>Synchrotron-based</a:t>
            </a:r>
          </a:p>
          <a:p>
            <a:r>
              <a:rPr lang="en-US" sz="2400" dirty="0"/>
              <a:t>Tunable wavelength</a:t>
            </a:r>
          </a:p>
          <a:p>
            <a:pPr marL="177800" lvl="1" indent="0">
              <a:buNone/>
            </a:pPr>
            <a:r>
              <a:rPr lang="en-US" sz="2400" dirty="0"/>
              <a:t>EUV optimized</a:t>
            </a:r>
          </a:p>
          <a:p>
            <a:r>
              <a:rPr lang="en-US" sz="2400" dirty="0" err="1"/>
              <a:t>λ</a:t>
            </a:r>
            <a:r>
              <a:rPr lang="en-US" sz="2400" dirty="0"/>
              <a:t>/∆ </a:t>
            </a:r>
            <a:r>
              <a:rPr lang="en-US" sz="2400" dirty="0" err="1"/>
              <a:t>λ</a:t>
            </a:r>
            <a:r>
              <a:rPr lang="en-US" sz="2400" dirty="0"/>
              <a:t> ≈ 1500</a:t>
            </a:r>
          </a:p>
          <a:p>
            <a:r>
              <a:rPr lang="en-US" sz="2400" dirty="0"/>
              <a:t>Max sample size: 2×2 cm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Inspection area: 200x200 μm</a:t>
            </a:r>
            <a:r>
              <a:rPr lang="en-US" sz="2400" baseline="30000" dirty="0"/>
              <a:t>2</a:t>
            </a:r>
          </a:p>
          <a:p>
            <a:r>
              <a:rPr lang="en-US" sz="2400" dirty="0" err="1"/>
              <a:t>NA</a:t>
            </a:r>
            <a:r>
              <a:rPr lang="en-US" sz="2400" baseline="-25000" dirty="0" err="1"/>
              <a:t>max</a:t>
            </a:r>
            <a:r>
              <a:rPr lang="en-US" sz="2400" dirty="0"/>
              <a:t>: 0.24</a:t>
            </a:r>
          </a:p>
          <a:p>
            <a:r>
              <a:rPr lang="en-US" sz="2400" dirty="0"/>
              <a:t>Resolution limit: 34 nm</a:t>
            </a:r>
          </a:p>
          <a:p>
            <a:endParaRPr lang="en-US" sz="28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711778" y="5823151"/>
            <a:ext cx="5003222" cy="630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Compact vacuum chamber</a:t>
            </a:r>
          </a:p>
          <a:p>
            <a:pPr marL="0" indent="0" algn="ctr">
              <a:buNone/>
            </a:pPr>
            <a:r>
              <a:rPr lang="en-US" sz="2000" dirty="0"/>
              <a:t>XIL-II beamline SLS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10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53594 -0.295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97" y="-147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/>
      <p:bldP spid="9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r="11842"/>
          <a:stretch/>
        </p:blipFill>
        <p:spPr>
          <a:xfrm>
            <a:off x="7564812" y="3482164"/>
            <a:ext cx="2874588" cy="2895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Programmed defect in a </a:t>
            </a:r>
            <a:r>
              <a:rPr lang="en-US"/>
              <a:t>random pattern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944" r="13072" b="10703"/>
          <a:stretch/>
        </p:blipFill>
        <p:spPr>
          <a:xfrm>
            <a:off x="2286000" y="2209800"/>
            <a:ext cx="4267200" cy="41679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82819" y="2438401"/>
            <a:ext cx="1371600" cy="811161"/>
            <a:chOff x="6249219" y="2438400"/>
            <a:chExt cx="1371600" cy="811161"/>
          </a:xfrm>
        </p:grpSpPr>
        <p:sp>
          <p:nvSpPr>
            <p:cNvPr id="2" name="Rectangle 1"/>
            <p:cNvSpPr/>
            <p:nvPr/>
          </p:nvSpPr>
          <p:spPr bwMode="auto">
            <a:xfrm>
              <a:off x="6249219" y="2770239"/>
              <a:ext cx="13716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400800" y="3020961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315200" y="2438400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8991600" y="2922639"/>
            <a:ext cx="152400" cy="12536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1" name="Frame 10"/>
          <p:cNvSpPr/>
          <p:nvPr/>
        </p:nvSpPr>
        <p:spPr bwMode="auto">
          <a:xfrm>
            <a:off x="3810000" y="3810000"/>
            <a:ext cx="1143000" cy="1143000"/>
          </a:xfrm>
          <a:prstGeom prst="frame">
            <a:avLst>
              <a:gd name="adj1" fmla="val 6759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2" name="Frame 11"/>
          <p:cNvSpPr/>
          <p:nvPr/>
        </p:nvSpPr>
        <p:spPr bwMode="auto">
          <a:xfrm>
            <a:off x="8878530" y="4699819"/>
            <a:ext cx="363794" cy="329381"/>
          </a:xfrm>
          <a:prstGeom prst="frame">
            <a:avLst>
              <a:gd name="adj1" fmla="val 12722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1421675"/>
            <a:ext cx="8458200" cy="5825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Variable size extrusion defects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Pattern CD: 200 nm (on mask)</a:t>
            </a:r>
          </a:p>
        </p:txBody>
      </p:sp>
    </p:spTree>
    <p:extLst>
      <p:ext uri="{BB962C8B-B14F-4D97-AF65-F5344CB8AC3E}">
        <p14:creationId xmlns:p14="http://schemas.microsoft.com/office/powerpoint/2010/main" val="466669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181" r="10526" b="5263"/>
          <a:stretch/>
        </p:blipFill>
        <p:spPr>
          <a:xfrm>
            <a:off x="6445576" y="2657168"/>
            <a:ext cx="3989747" cy="342039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7275" r="11720" b="5556"/>
          <a:stretch/>
        </p:blipFill>
        <p:spPr>
          <a:xfrm>
            <a:off x="6445575" y="2627672"/>
            <a:ext cx="3917624" cy="34073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0800" y="291600"/>
            <a:ext cx="8077200" cy="508500"/>
          </a:xfrm>
        </p:spPr>
        <p:txBody>
          <a:bodyPr/>
          <a:lstStyle/>
          <a:p>
            <a:r>
              <a:rPr lang="en-US" dirty="0"/>
              <a:t>Pattern comparison for accurate defect localization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grpSp>
        <p:nvGrpSpPr>
          <p:cNvPr id="12" name="Group 11"/>
          <p:cNvGrpSpPr/>
          <p:nvPr/>
        </p:nvGrpSpPr>
        <p:grpSpPr>
          <a:xfrm>
            <a:off x="1981200" y="2262301"/>
            <a:ext cx="3906907" cy="4118834"/>
            <a:chOff x="304800" y="2358166"/>
            <a:chExt cx="3906907" cy="41188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9" t="7390" r="11295" b="5496"/>
            <a:stretch/>
          </p:blipFill>
          <p:spPr>
            <a:xfrm>
              <a:off x="304800" y="2743200"/>
              <a:ext cx="3906907" cy="33909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7200" y="6134100"/>
              <a:ext cx="3200400" cy="342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err="1">
                  <a:latin typeface="+mn-lt"/>
                  <a:cs typeface="Franklin Gothic Book"/>
                </a:rPr>
                <a:t>μm</a:t>
              </a:r>
              <a:endParaRPr lang="en-US" sz="1800" kern="1000" spc="30" dirty="0">
                <a:latin typeface="+mn-lt"/>
                <a:cs typeface="Franklin Gothic Book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7000" y="2358166"/>
              <a:ext cx="3200400" cy="342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>
                  <a:latin typeface="+mn-lt"/>
                  <a:cs typeface="Franklin Gothic Book"/>
                </a:rPr>
                <a:t>Reference</a:t>
              </a:r>
              <a:endParaRPr lang="en-US" sz="1800" kern="1000" spc="30" dirty="0">
                <a:latin typeface="+mn-lt"/>
                <a:cs typeface="Franklin Gothic Book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629399" y="6051892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9399" y="2209800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200-nm extrusion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9399" y="2209800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Defect map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1" y="3005016"/>
            <a:ext cx="4781167" cy="12855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Reconstructed area: 20×20 μm</a:t>
            </a:r>
            <a:r>
              <a:rPr lang="en-US" sz="1800" kern="1000" spc="30" baseline="30000" dirty="0">
                <a:latin typeface="+mn-lt"/>
                <a:cs typeface="Franklin Gothic Book"/>
              </a:rPr>
              <a:t>2</a:t>
            </a:r>
            <a:r>
              <a:rPr lang="en-US" sz="1800" kern="1000" spc="30" dirty="0">
                <a:latin typeface="+mn-lt"/>
                <a:cs typeface="Franklin Gothic Book"/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Average iteration time: 80 </a:t>
            </a:r>
            <a:r>
              <a:rPr lang="en-US" sz="1800" kern="1000" spc="30" dirty="0" err="1">
                <a:latin typeface="+mn-lt"/>
                <a:cs typeface="Franklin Gothic Book"/>
              </a:rPr>
              <a:t>ms.</a:t>
            </a:r>
            <a:endParaRPr lang="en-US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Defect SNR: 15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1" y="1447800"/>
            <a:ext cx="10566404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Die to die defect inspection: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comparing a defect free area of the sample to a defective one.</a:t>
            </a:r>
          </a:p>
        </p:txBody>
      </p:sp>
    </p:spTree>
    <p:extLst>
      <p:ext uri="{BB962C8B-B14F-4D97-AF65-F5344CB8AC3E}">
        <p14:creationId xmlns:p14="http://schemas.microsoft.com/office/powerpoint/2010/main" val="831192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37109 -0.000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1447800"/>
            <a:ext cx="89916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Comparison between reconstructed image and mask design.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200×200 nm</a:t>
            </a:r>
            <a:r>
              <a:rPr lang="en-US" sz="1800" kern="1000" spc="30" baseline="30000" dirty="0">
                <a:latin typeface="+mn-lt"/>
                <a:cs typeface="Franklin Gothic Book"/>
              </a:rPr>
              <a:t>2</a:t>
            </a:r>
            <a:r>
              <a:rPr lang="en-US" sz="1800" kern="1000" spc="30" dirty="0">
                <a:latin typeface="+mn-lt"/>
                <a:cs typeface="Franklin Gothic Book"/>
              </a:rPr>
              <a:t> extrusion defect.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t="6000" r="16174" b="5675"/>
          <a:stretch/>
        </p:blipFill>
        <p:spPr>
          <a:xfrm>
            <a:off x="2057400" y="2571136"/>
            <a:ext cx="3412707" cy="3428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t="6001" r="17140" b="5999"/>
          <a:stretch/>
        </p:blipFill>
        <p:spPr>
          <a:xfrm>
            <a:off x="2069325" y="2571095"/>
            <a:ext cx="3351028" cy="342895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181" r="10526" b="5263"/>
          <a:stretch/>
        </p:blipFill>
        <p:spPr>
          <a:xfrm>
            <a:off x="6379530" y="2571095"/>
            <a:ext cx="3989747" cy="342039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t="5882" r="11765" b="5882"/>
          <a:stretch/>
        </p:blipFill>
        <p:spPr>
          <a:xfrm>
            <a:off x="6553045" y="2541003"/>
            <a:ext cx="3915562" cy="3450488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667000" y="291600"/>
            <a:ext cx="8001000" cy="508500"/>
          </a:xfrm>
        </p:spPr>
        <p:txBody>
          <a:bodyPr/>
          <a:lstStyle/>
          <a:p>
            <a:r>
              <a:rPr lang="en-US" dirty="0"/>
              <a:t>A practical approach: die to database inspection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7553" y="5942329"/>
            <a:ext cx="32004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5753" y="5955986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2818109"/>
            <a:ext cx="4868576" cy="2819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Apply spatial frequency filter to reticle design.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Calculate the best fitting affine transformation matrix.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Align and compare the images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9953" y="2286000"/>
            <a:ext cx="3200400" cy="285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Mask layout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9953" y="2286000"/>
            <a:ext cx="3200400" cy="285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>
                <a:latin typeface="+mn-lt"/>
                <a:cs typeface="Franklin Gothic Book"/>
              </a:rPr>
              <a:t>Ideal mask image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15753" y="2286000"/>
            <a:ext cx="3200400" cy="285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Reconstructed amplitude image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5753" y="2286000"/>
            <a:ext cx="3200400" cy="285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Defect map</a:t>
            </a:r>
          </a:p>
        </p:txBody>
      </p:sp>
    </p:spTree>
    <p:extLst>
      <p:ext uri="{BB962C8B-B14F-4D97-AF65-F5344CB8AC3E}">
        <p14:creationId xmlns:p14="http://schemas.microsoft.com/office/powerpoint/2010/main" val="1856583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0.36992 -0.002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4" grpId="0"/>
      <p:bldP spid="14" grpId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to the resolution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501" t="17666" r="5000" b="19247"/>
          <a:stretch/>
        </p:blipFill>
        <p:spPr>
          <a:xfrm>
            <a:off x="2286000" y="2444200"/>
            <a:ext cx="8449056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500" t="14335" r="8333" b="19430"/>
          <a:stretch/>
        </p:blipFill>
        <p:spPr>
          <a:xfrm>
            <a:off x="2302824" y="2368000"/>
            <a:ext cx="8074269" cy="2209800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 bwMode="auto">
          <a:xfrm>
            <a:off x="4267200" y="2444200"/>
            <a:ext cx="2057400" cy="2057400"/>
          </a:xfrm>
          <a:prstGeom prst="frame">
            <a:avLst>
              <a:gd name="adj1" fmla="val 4419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3" name="Frame 12"/>
          <p:cNvSpPr/>
          <p:nvPr/>
        </p:nvSpPr>
        <p:spPr bwMode="auto">
          <a:xfrm>
            <a:off x="2286000" y="2444200"/>
            <a:ext cx="2057400" cy="2057400"/>
          </a:xfrm>
          <a:prstGeom prst="frame">
            <a:avLst>
              <a:gd name="adj1" fmla="val 4419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4" name="Frame 13"/>
          <p:cNvSpPr/>
          <p:nvPr/>
        </p:nvSpPr>
        <p:spPr bwMode="auto">
          <a:xfrm>
            <a:off x="6248400" y="2444200"/>
            <a:ext cx="2057400" cy="2057400"/>
          </a:xfrm>
          <a:prstGeom prst="frame">
            <a:avLst>
              <a:gd name="adj1" fmla="val 4419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5" name="Frame 14"/>
          <p:cNvSpPr/>
          <p:nvPr/>
        </p:nvSpPr>
        <p:spPr bwMode="auto">
          <a:xfrm>
            <a:off x="8229600" y="2444200"/>
            <a:ext cx="2057400" cy="2057400"/>
          </a:xfrm>
          <a:prstGeom prst="frame">
            <a:avLst>
              <a:gd name="adj1" fmla="val 4419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6" name="Notched Right Arrow 15"/>
          <p:cNvSpPr/>
          <p:nvPr/>
        </p:nvSpPr>
        <p:spPr bwMode="auto">
          <a:xfrm>
            <a:off x="6841175" y="3382350"/>
            <a:ext cx="381000" cy="152400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7" name="Notched Right Arrow 16"/>
          <p:cNvSpPr/>
          <p:nvPr/>
        </p:nvSpPr>
        <p:spPr bwMode="auto">
          <a:xfrm>
            <a:off x="8827325" y="3399175"/>
            <a:ext cx="381000" cy="152400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950" y="4654000"/>
            <a:ext cx="1969051" cy="14767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675414"/>
            <a:ext cx="1940500" cy="14553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900" y="4702866"/>
            <a:ext cx="1942551" cy="14569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9848" y="4702866"/>
            <a:ext cx="1942551" cy="14569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1060" y="4654001"/>
            <a:ext cx="1969049" cy="14767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8368" y="4675414"/>
            <a:ext cx="2003449" cy="15025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3130" y="4681749"/>
            <a:ext cx="2003870" cy="15029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6562" y="4680641"/>
            <a:ext cx="1961139" cy="14708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02824" y="2161634"/>
            <a:ext cx="196437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>
                <a:latin typeface="+mn-lt"/>
              </a:rPr>
              <a:t>200×200 nm</a:t>
            </a:r>
            <a:r>
              <a:rPr lang="mr-IN" kern="1000" spc="30" dirty="0">
                <a:latin typeface="+mn-lt"/>
                <a:cs typeface="Franklin Gothic Book"/>
              </a:rPr>
              <a:t>–</a:t>
            </a:r>
            <a:r>
              <a:rPr lang="en-US" kern="1000" spc="30" dirty="0">
                <a:latin typeface="+mn-lt"/>
                <a:cs typeface="Franklin Gothic Book"/>
              </a:rPr>
              <a:t>SNR 7.3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12432" y="2161634"/>
            <a:ext cx="196437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>
                <a:latin typeface="+mn-lt"/>
                <a:cs typeface="Franklin Gothic Book"/>
              </a:rPr>
              <a:t>150</a:t>
            </a:r>
            <a:r>
              <a:rPr lang="en-US" b="1" kern="1000" spc="30" dirty="0">
                <a:latin typeface="+mn-lt"/>
              </a:rPr>
              <a:t>×200</a:t>
            </a:r>
            <a:r>
              <a:rPr lang="en-US" b="1" kern="1000" spc="30" dirty="0">
                <a:latin typeface="+mn-lt"/>
                <a:cs typeface="Franklin Gothic Book"/>
              </a:rPr>
              <a:t> nm</a:t>
            </a:r>
            <a:r>
              <a:rPr lang="mr-IN" kern="1000" spc="30" dirty="0">
                <a:latin typeface="+mn-lt"/>
                <a:cs typeface="Franklin Gothic Book"/>
              </a:rPr>
              <a:t>–</a:t>
            </a:r>
            <a:r>
              <a:rPr lang="en-US" kern="1000" spc="30" dirty="0">
                <a:latin typeface="+mn-lt"/>
                <a:cs typeface="Franklin Gothic Book"/>
              </a:rPr>
              <a:t>SNR 6.2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93097" y="2170745"/>
            <a:ext cx="196437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>
                <a:latin typeface="+mn-lt"/>
                <a:cs typeface="Franklin Gothic Book"/>
              </a:rPr>
              <a:t>100</a:t>
            </a:r>
            <a:r>
              <a:rPr lang="en-US" b="1" kern="1000" spc="30" dirty="0">
                <a:latin typeface="+mn-lt"/>
              </a:rPr>
              <a:t>×200</a:t>
            </a:r>
            <a:r>
              <a:rPr lang="en-US" b="1" kern="1000" spc="30" dirty="0">
                <a:latin typeface="+mn-lt"/>
                <a:cs typeface="Franklin Gothic Book"/>
              </a:rPr>
              <a:t> nm</a:t>
            </a:r>
            <a:r>
              <a:rPr lang="mr-IN" kern="1000" spc="30" dirty="0">
                <a:latin typeface="+mn-lt"/>
                <a:cs typeface="Franklin Gothic Book"/>
              </a:rPr>
              <a:t>–</a:t>
            </a:r>
            <a:r>
              <a:rPr lang="en-US" kern="1000" spc="30" dirty="0">
                <a:latin typeface="+mn-lt"/>
                <a:cs typeface="Franklin Gothic Book"/>
              </a:rPr>
              <a:t>SNR 5.2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73762" y="2171923"/>
            <a:ext cx="196437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>
                <a:latin typeface="+mn-lt"/>
                <a:cs typeface="Franklin Gothic Book"/>
              </a:rPr>
              <a:t>50</a:t>
            </a:r>
            <a:r>
              <a:rPr lang="en-US" b="1" kern="1000" spc="30" dirty="0">
                <a:latin typeface="+mn-lt"/>
              </a:rPr>
              <a:t>×200</a:t>
            </a:r>
            <a:r>
              <a:rPr lang="en-US" b="1" kern="1000" spc="30" dirty="0">
                <a:latin typeface="+mn-lt"/>
                <a:cs typeface="Franklin Gothic Book"/>
              </a:rPr>
              <a:t> nm</a:t>
            </a:r>
            <a:r>
              <a:rPr lang="mr-IN" kern="1000" spc="30" dirty="0">
                <a:latin typeface="+mn-lt"/>
                <a:cs typeface="Franklin Gothic Book"/>
              </a:rPr>
              <a:t>–</a:t>
            </a:r>
            <a:r>
              <a:rPr lang="en-US" kern="1000" spc="30" dirty="0">
                <a:latin typeface="+mn-lt"/>
                <a:cs typeface="Franklin Gothic Book"/>
              </a:rPr>
              <a:t>SNR 6.5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24083" y="6134100"/>
            <a:ext cx="11430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65950" y="6134100"/>
            <a:ext cx="11430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46502" y="6130787"/>
            <a:ext cx="11430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679622" y="6130787"/>
            <a:ext cx="11430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417976"/>
            <a:ext cx="8001001" cy="6185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Defects down to 50×200 nm (on mask) are detected with a significant SNR.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The current resolution limit of RESCAN is 34 nm.</a:t>
            </a:r>
          </a:p>
        </p:txBody>
      </p:sp>
    </p:spTree>
    <p:extLst>
      <p:ext uri="{BB962C8B-B14F-4D97-AF65-F5344CB8AC3E}">
        <p14:creationId xmlns:p14="http://schemas.microsoft.com/office/powerpoint/2010/main" val="1223488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770" y="1963028"/>
            <a:ext cx="12912370" cy="45139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1770" y="1981200"/>
            <a:ext cx="12912370" cy="45139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43000" y="2400300"/>
            <a:ext cx="6426200" cy="3349523"/>
            <a:chOff x="1066800" y="2741721"/>
            <a:chExt cx="4670453" cy="22874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801" y="2741721"/>
              <a:ext cx="2003452" cy="22874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800" y="2768600"/>
              <a:ext cx="2091070" cy="2247900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to the resolution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1143000" y="1447746"/>
            <a:ext cx="8587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Die to die inspection of an industry-standard 70-nm </a:t>
            </a:r>
            <a:r>
              <a:rPr lang="en-US" sz="1800" dirty="0" err="1"/>
              <a:t>TaBN</a:t>
            </a:r>
            <a:r>
              <a:rPr lang="en-US" sz="1800" dirty="0"/>
              <a:t> absorber mask.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43000" y="5822797"/>
            <a:ext cx="7291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CD: 115 nm. Defect size: 141×35 nm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27556" y="2261524"/>
            <a:ext cx="1805512" cy="4064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>
                <a:latin typeface="+mn-lt"/>
                <a:cs typeface="Franklin Gothic Book"/>
              </a:rPr>
              <a:t>SNR: 8.1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9EA88-E5C1-4A4A-8E25-79A4D8297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156" y="1487170"/>
            <a:ext cx="990600" cy="29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45CA3C-D6BE-3E4D-9EBB-F802A27B7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113" y="1337343"/>
            <a:ext cx="1787271" cy="59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60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6A105C2-0229-D44E-8F13-33ED68D34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57" t="15531" r="7045" b="16996"/>
          <a:stretch/>
        </p:blipFill>
        <p:spPr>
          <a:xfrm>
            <a:off x="1219200" y="1700151"/>
            <a:ext cx="4572000" cy="22622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9D8660B-6B05-A845-9B68-2AE0828A49EB}"/>
              </a:ext>
            </a:extLst>
          </p:cNvPr>
          <p:cNvSpPr/>
          <p:nvPr/>
        </p:nvSpPr>
        <p:spPr bwMode="auto">
          <a:xfrm>
            <a:off x="6009861" y="6006306"/>
            <a:ext cx="5724939" cy="457200"/>
          </a:xfrm>
          <a:prstGeom prst="rect">
            <a:avLst/>
          </a:prstGeom>
          <a:solidFill>
            <a:srgbClr val="F3F3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E28969-FD80-BD4C-BDD9-967F64DF6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the through-focus behavior of the sample</a:t>
            </a:r>
          </a:p>
        </p:txBody>
      </p:sp>
      <p:pic>
        <p:nvPicPr>
          <p:cNvPr id="25" name="Feb-26-2018 15-09-49.mp4">
            <a:hlinkClick r:id="" action="ppaction://media"/>
            <a:extLst>
              <a:ext uri="{FF2B5EF4-FFF2-40B4-BE49-F238E27FC236}">
                <a16:creationId xmlns:a16="http://schemas.microsoft.com/office/drawing/2014/main" id="{A1562E59-27AF-B041-871F-11DF4A59B4DE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9861" y="1389673"/>
            <a:ext cx="5724939" cy="4679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E9823-4D62-C245-916D-EF37793712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246A79-7C31-6244-B240-EB95F80E2806}"/>
              </a:ext>
            </a:extLst>
          </p:cNvPr>
          <p:cNvSpPr/>
          <p:nvPr/>
        </p:nvSpPr>
        <p:spPr bwMode="auto">
          <a:xfrm>
            <a:off x="10003198" y="1700151"/>
            <a:ext cx="1447800" cy="1447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B16710-6EB3-EB47-B7F7-E85CA0F3FFD3}"/>
              </a:ext>
            </a:extLst>
          </p:cNvPr>
          <p:cNvSpPr/>
          <p:nvPr/>
        </p:nvSpPr>
        <p:spPr bwMode="auto">
          <a:xfrm>
            <a:off x="10003198" y="3206338"/>
            <a:ext cx="1447800" cy="1389413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0581C-9D7B-7349-9A8A-5F3A23C520DF}"/>
              </a:ext>
            </a:extLst>
          </p:cNvPr>
          <p:cNvSpPr/>
          <p:nvPr/>
        </p:nvSpPr>
        <p:spPr bwMode="auto">
          <a:xfrm>
            <a:off x="10008146" y="4660076"/>
            <a:ext cx="1447800" cy="1447800"/>
          </a:xfrm>
          <a:prstGeom prst="rect">
            <a:avLst/>
          </a:prstGeom>
          <a:noFill/>
          <a:ln w="57150" cap="flat" cmpd="sng" algn="ctr">
            <a:solidFill>
              <a:srgbClr val="FDCA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648A0D-AB30-044E-946A-B2C9855446E1}"/>
              </a:ext>
            </a:extLst>
          </p:cNvPr>
          <p:cNvSpPr/>
          <p:nvPr/>
        </p:nvSpPr>
        <p:spPr bwMode="auto">
          <a:xfrm>
            <a:off x="7223382" y="4367152"/>
            <a:ext cx="346364" cy="381000"/>
          </a:xfrm>
          <a:prstGeom prst="rect">
            <a:avLst/>
          </a:prstGeom>
          <a:noFill/>
          <a:ln w="57150" cap="flat" cmpd="sng" algn="ctr">
            <a:solidFill>
              <a:srgbClr val="FDCA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B7D79A-0F7E-5043-AE9B-CF6A78D003DB}"/>
              </a:ext>
            </a:extLst>
          </p:cNvPr>
          <p:cNvSpPr/>
          <p:nvPr/>
        </p:nvSpPr>
        <p:spPr bwMode="auto">
          <a:xfrm>
            <a:off x="7704332" y="3698174"/>
            <a:ext cx="346364" cy="381000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C7F832-B313-9346-B139-822B8A656504}"/>
              </a:ext>
            </a:extLst>
          </p:cNvPr>
          <p:cNvSpPr/>
          <p:nvPr/>
        </p:nvSpPr>
        <p:spPr bwMode="auto">
          <a:xfrm>
            <a:off x="8203096" y="3019301"/>
            <a:ext cx="346364" cy="381000"/>
          </a:xfrm>
          <a:prstGeom prst="rect">
            <a:avLst/>
          </a:prstGeom>
          <a:noFill/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EC69BD-3A63-E342-A155-0402C7327150}"/>
              </a:ext>
            </a:extLst>
          </p:cNvPr>
          <p:cNvSpPr txBox="1"/>
          <p:nvPr/>
        </p:nvSpPr>
        <p:spPr>
          <a:xfrm>
            <a:off x="1069848" y="4079174"/>
            <a:ext cx="4622805" cy="16583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>
                <a:latin typeface="+mn-lt"/>
                <a:cs typeface="Franklin Gothic Book"/>
              </a:rPr>
              <a:t>Post-processing reconstruction of a tilted sample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kern="1000" spc="30" dirty="0">
              <a:latin typeface="+mn-lt"/>
              <a:cs typeface="Franklin Gothic Book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Through-focus pattern inspection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kern="1000" spc="30" dirty="0">
                <a:latin typeface="+mn-lt"/>
                <a:cs typeface="Franklin Gothic Book"/>
              </a:rPr>
              <a:t>Phase structures contrast enhancement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kern="1000" spc="30" dirty="0">
              <a:latin typeface="+mn-lt"/>
              <a:cs typeface="Franklin Gothic Book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7F7F1B-62E7-9745-BE2E-897A0E8D25B3}"/>
              </a:ext>
            </a:extLst>
          </p:cNvPr>
          <p:cNvSpPr/>
          <p:nvPr/>
        </p:nvSpPr>
        <p:spPr bwMode="auto">
          <a:xfrm flipV="1">
            <a:off x="6477000" y="5625954"/>
            <a:ext cx="211580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8239BD-0E26-6849-853E-CCB1E0CE12C2}"/>
              </a:ext>
            </a:extLst>
          </p:cNvPr>
          <p:cNvSpPr txBox="1"/>
          <p:nvPr/>
        </p:nvSpPr>
        <p:spPr>
          <a:xfrm>
            <a:off x="6866004" y="5482064"/>
            <a:ext cx="762000" cy="333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1.5 </a:t>
            </a: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r>
              <a:rPr lang="en-US" sz="1800" kern="1000" spc="30" dirty="0">
                <a:latin typeface="+mn-lt"/>
                <a:cs typeface="Franklin Gothic Book"/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294372-4976-084A-8FFC-EC90CCCE9734}"/>
              </a:ext>
            </a:extLst>
          </p:cNvPr>
          <p:cNvSpPr/>
          <p:nvPr/>
        </p:nvSpPr>
        <p:spPr bwMode="auto">
          <a:xfrm flipV="1">
            <a:off x="10003198" y="6318690"/>
            <a:ext cx="770004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722914-0EBD-D649-8FAF-B98A386C1398}"/>
              </a:ext>
            </a:extLst>
          </p:cNvPr>
          <p:cNvSpPr txBox="1"/>
          <p:nvPr/>
        </p:nvSpPr>
        <p:spPr>
          <a:xfrm>
            <a:off x="10820400" y="6174800"/>
            <a:ext cx="762000" cy="3335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1.5 </a:t>
            </a:r>
            <a:r>
              <a:rPr lang="en-US" sz="1800" kern="1000" spc="30" dirty="0" err="1">
                <a:latin typeface="+mn-lt"/>
                <a:cs typeface="Franklin Gothic Book"/>
              </a:rPr>
              <a:t>μm</a:t>
            </a:r>
            <a:r>
              <a:rPr lang="en-US" sz="1800" kern="1000" spc="30" dirty="0">
                <a:latin typeface="+mn-lt"/>
                <a:cs typeface="Franklin Gothic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987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9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resentation4" id="{C5C6AA4F-DB1B-2A4D-AAE3-4E2B366ED779}" vid="{0BCC0D45-E5D1-4841-A44A-1200B8EBBF5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</Template>
  <TotalTime>16309</TotalTime>
  <Words>749</Words>
  <Application>Microsoft Macintosh PowerPoint</Application>
  <PresentationFormat>Widescreen</PresentationFormat>
  <Paragraphs>168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ヒラギノ角ゴ Pro W3</vt:lpstr>
      <vt:lpstr>Arial</vt:lpstr>
      <vt:lpstr>Arial Narrow</vt:lpstr>
      <vt:lpstr>Calibri</vt:lpstr>
      <vt:lpstr>Franklin Gothic Book</vt:lpstr>
      <vt:lpstr>Georgia</vt:lpstr>
      <vt:lpstr>Rockwell</vt:lpstr>
      <vt:lpstr>Symbol</vt:lpstr>
      <vt:lpstr>Times</vt:lpstr>
      <vt:lpstr>PSI-Powerpoint-Master Calibri V2</vt:lpstr>
      <vt:lpstr>Actinic inspection of logic patterns using coherent diffraction imaging at high NA</vt:lpstr>
      <vt:lpstr>Outline</vt:lpstr>
      <vt:lpstr>RESCAN</vt:lpstr>
      <vt:lpstr>Programmed defect in a random pattern</vt:lpstr>
      <vt:lpstr>Pattern comparison for accurate defect localization</vt:lpstr>
      <vt:lpstr>A practical approach: die to database inspection</vt:lpstr>
      <vt:lpstr>Close to the resolution limit</vt:lpstr>
      <vt:lpstr>Closer to the resolution limit</vt:lpstr>
      <vt:lpstr>Exploring the through-focus behavior of the sample</vt:lpstr>
      <vt:lpstr>Through pellicle EUV lensless imaging</vt:lpstr>
      <vt:lpstr>Planned upgrades and roadmap</vt:lpstr>
      <vt:lpstr>Data acquisition with the JUNGFRAU detector</vt:lpstr>
      <vt:lpstr>Summary</vt:lpstr>
      <vt:lpstr>Wir schaffen Wissen – heute für morgen</vt:lpstr>
    </vt:vector>
  </TitlesOfParts>
  <Company/>
  <LinksUpToDate>false</LinksUpToDate>
  <SharedDoc>false</SharedDoc>
  <HyperlinkBase/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Actinic inspection of programmed defects on arbitrary patterns</dc:title>
  <dc:creator>Iacopo Mochi</dc:creator>
  <cp:lastModifiedBy>Iacopo Mochi</cp:lastModifiedBy>
  <cp:revision>248</cp:revision>
  <cp:lastPrinted>2015-07-23T13:50:07Z</cp:lastPrinted>
  <dcterms:created xsi:type="dcterms:W3CDTF">2017-08-24T20:19:27Z</dcterms:created>
  <dcterms:modified xsi:type="dcterms:W3CDTF">2018-03-09T09:20:56Z</dcterms:modified>
</cp:coreProperties>
</file>